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7" r:id="rId2"/>
    <p:sldId id="256" r:id="rId3"/>
    <p:sldId id="258" r:id="rId4"/>
    <p:sldId id="257" r:id="rId5"/>
    <p:sldId id="259" r:id="rId6"/>
    <p:sldId id="268" r:id="rId7"/>
    <p:sldId id="260" r:id="rId8"/>
    <p:sldId id="272" r:id="rId9"/>
    <p:sldId id="261" r:id="rId10"/>
    <p:sldId id="271" r:id="rId11"/>
    <p:sldId id="263" r:id="rId12"/>
    <p:sldId id="266" r:id="rId13"/>
    <p:sldId id="27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80" autoAdjust="0"/>
    <p:restoredTop sz="94660"/>
  </p:normalViewPr>
  <p:slideViewPr>
    <p:cSldViewPr>
      <p:cViewPr varScale="1">
        <p:scale>
          <a:sx n="66" d="100"/>
          <a:sy n="66" d="100"/>
        </p:scale>
        <p:origin x="-95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B5007D-BDCD-4548-8732-F84798AAEF0F}" type="datetimeFigureOut">
              <a:rPr lang="en-US" smtClean="0"/>
              <a:pPr/>
              <a:t>6/27/2013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58C30A-4190-4D0F-AAB3-113E1B26C7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82260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8D92A-7ACA-47EF-8041-C33EAF28E29D}" type="datetimeFigureOut">
              <a:rPr lang="en-US" smtClean="0"/>
              <a:pPr/>
              <a:t>6/27/2013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0D9E7-2B58-44AF-B423-68D819F1F1D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8D92A-7ACA-47EF-8041-C33EAF28E29D}" type="datetimeFigureOut">
              <a:rPr lang="en-US" smtClean="0"/>
              <a:pPr/>
              <a:t>6/27/2013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0D9E7-2B58-44AF-B423-68D819F1F1D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8D92A-7ACA-47EF-8041-C33EAF28E29D}" type="datetimeFigureOut">
              <a:rPr lang="en-US" smtClean="0"/>
              <a:pPr/>
              <a:t>6/27/2013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0D9E7-2B58-44AF-B423-68D819F1F1D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8D92A-7ACA-47EF-8041-C33EAF28E29D}" type="datetimeFigureOut">
              <a:rPr lang="en-US" smtClean="0"/>
              <a:pPr/>
              <a:t>6/27/2013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0D9E7-2B58-44AF-B423-68D819F1F1D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8D92A-7ACA-47EF-8041-C33EAF28E29D}" type="datetimeFigureOut">
              <a:rPr lang="en-US" smtClean="0"/>
              <a:pPr/>
              <a:t>6/27/2013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0D9E7-2B58-44AF-B423-68D819F1F1D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8D92A-7ACA-47EF-8041-C33EAF28E29D}" type="datetimeFigureOut">
              <a:rPr lang="en-US" smtClean="0"/>
              <a:pPr/>
              <a:t>6/27/2013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0D9E7-2B58-44AF-B423-68D819F1F1D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8D92A-7ACA-47EF-8041-C33EAF28E29D}" type="datetimeFigureOut">
              <a:rPr lang="en-US" smtClean="0"/>
              <a:pPr/>
              <a:t>6/27/2013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0D9E7-2B58-44AF-B423-68D819F1F1D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8D92A-7ACA-47EF-8041-C33EAF28E29D}" type="datetimeFigureOut">
              <a:rPr lang="en-US" smtClean="0"/>
              <a:pPr/>
              <a:t>6/27/2013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0D9E7-2B58-44AF-B423-68D819F1F1D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8D92A-7ACA-47EF-8041-C33EAF28E29D}" type="datetimeFigureOut">
              <a:rPr lang="en-US" smtClean="0"/>
              <a:pPr/>
              <a:t>6/27/2013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0D9E7-2B58-44AF-B423-68D819F1F1D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8D92A-7ACA-47EF-8041-C33EAF28E29D}" type="datetimeFigureOut">
              <a:rPr lang="en-US" smtClean="0"/>
              <a:pPr/>
              <a:t>6/27/2013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0D9E7-2B58-44AF-B423-68D819F1F1D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8D92A-7ACA-47EF-8041-C33EAF28E29D}" type="datetimeFigureOut">
              <a:rPr lang="en-US" smtClean="0"/>
              <a:pPr/>
              <a:t>6/27/2013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0D9E7-2B58-44AF-B423-68D819F1F1D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8D92A-7ACA-47EF-8041-C33EAF28E29D}" type="datetimeFigureOut">
              <a:rPr lang="en-US" smtClean="0"/>
              <a:pPr/>
              <a:t>6/27/2013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0D9E7-2B58-44AF-B423-68D819F1F1D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file:///H:\&#21326;&#25991;\&#23567;&#22478;&#25925;&#20107;.wma" TargetMode="External"/><Relationship Id="rId1" Type="http://schemas.openxmlformats.org/officeDocument/2006/relationships/audio" Target="../media/media1.wma"/><Relationship Id="rId6" Type="http://schemas.openxmlformats.org/officeDocument/2006/relationships/image" Target="../media/image2.png"/><Relationship Id="rId5" Type="http://schemas.microsoft.com/office/2007/relationships/media" Target="../media/media1.wma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297350_091522004407_2.jpg"/>
          <p:cNvPicPr>
            <a:picLocks noGrp="1" noChangeAspect="1"/>
          </p:cNvPicPr>
          <p:nvPr>
            <p:ph idx="1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1000" y="0"/>
            <a:ext cx="8305800" cy="689652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8229600" cy="1143000"/>
          </a:xfrm>
        </p:spPr>
        <p:txBody>
          <a:bodyPr>
            <a:noAutofit/>
          </a:bodyPr>
          <a:lstStyle/>
          <a:p>
            <a:r>
              <a:rPr lang="zh-CN" altLang="en-US" sz="7200" dirty="0" smtClean="0">
                <a:latin typeface="迷你简太极" pitchFamily="2" charset="-122"/>
                <a:ea typeface="迷你简太极" pitchFamily="2" charset="-122"/>
              </a:rPr>
              <a:t>题目</a:t>
            </a:r>
            <a:r>
              <a:rPr lang="en-US" altLang="zh-CN" sz="7200" dirty="0" smtClean="0">
                <a:latin typeface="迷你简太极" pitchFamily="2" charset="-122"/>
                <a:ea typeface="迷你简太极" pitchFamily="2" charset="-122"/>
              </a:rPr>
              <a:t>:</a:t>
            </a:r>
            <a:r>
              <a:rPr lang="zh-CN" altLang="en-US" sz="7200" dirty="0" smtClean="0">
                <a:latin typeface="迷你简太极" pitchFamily="2" charset="-122"/>
                <a:ea typeface="迷你简太极" pitchFamily="2" charset="-122"/>
              </a:rPr>
              <a:t>桃花与迎春花</a:t>
            </a:r>
            <a:endParaRPr lang="en-US" sz="7200" dirty="0">
              <a:latin typeface="迷你简太极" pitchFamily="2" charset="-122"/>
              <a:ea typeface="迷你简太极" pitchFamily="2" charset="-122"/>
            </a:endParaRPr>
          </a:p>
        </p:txBody>
      </p:sp>
      <p:pic>
        <p:nvPicPr>
          <p:cNvPr id="5" name="小城故事.wm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="" xmlns:p14="http://schemas.microsoft.com/office/powerpoint/2010/main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304800" y="5943600"/>
            <a:ext cx="609600" cy="609600"/>
          </a:xfrm>
          <a:prstGeom prst="rect">
            <a:avLst/>
          </a:prstGeom>
        </p:spPr>
      </p:pic>
      <p:pic>
        <p:nvPicPr>
          <p:cNvPr id="6" name="小城故事.wma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="" xmlns:p14="http://schemas.microsoft.com/office/powerpoint/2010/main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57200" y="6096000"/>
            <a:ext cx="609600" cy="609600"/>
          </a:xfrm>
          <a:prstGeom prst="rect">
            <a:avLst/>
          </a:prstGeom>
        </p:spPr>
      </p:pic>
      <p:pic>
        <p:nvPicPr>
          <p:cNvPr id="8" name="小城故事.wma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 cstate="print"/>
          <a:stretch>
            <a:fillRect/>
          </a:stretch>
        </p:blipFill>
        <p:spPr>
          <a:xfrm>
            <a:off x="3048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600"/>
                            </p:stCondLst>
                            <p:childTnLst>
                              <p:par>
                                <p:cTn id="11" presetID="8" presetClass="exit" presetSubtype="16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3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numSld="13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numSld="13">
                <p:cTn id="2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红艳艳~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4724400"/>
            <a:ext cx="7772400" cy="1470025"/>
          </a:xfrm>
        </p:spPr>
        <p:txBody>
          <a:bodyPr>
            <a:noAutofit/>
          </a:bodyPr>
          <a:lstStyle/>
          <a:p>
            <a:r>
              <a:rPr lang="zh-CN" altLang="en-US" sz="9600" b="1" dirty="0" smtClean="0">
                <a:latin typeface="楷体" pitchFamily="49" charset="-122"/>
                <a:ea typeface="楷体" pitchFamily="49" charset="-122"/>
              </a:rPr>
              <a:t>桃花</a:t>
            </a:r>
            <a:endParaRPr lang="en-US" sz="9600" b="1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ransition spd="slow" advClick="0" advTm="38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t2.gstatic.com/images?q=tbn:ANd9GcQiNXKJWrYrJububbzoXGRF1DIOgl-T29aLsd8Sho9am8ORsMJC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838200"/>
            <a:ext cx="3962400" cy="5181600"/>
          </a:xfrm>
          <a:prstGeom prst="rect">
            <a:avLst/>
          </a:prstGeom>
          <a:noFill/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105400" y="381000"/>
            <a:ext cx="3581400" cy="5867400"/>
          </a:xfrm>
        </p:spPr>
        <p:txBody>
          <a:bodyPr>
            <a:normAutofit/>
          </a:bodyPr>
          <a:lstStyle/>
          <a:p>
            <a:pPr algn="l"/>
            <a:r>
              <a:rPr lang="zh-CN" altLang="en-US" sz="4000" dirty="0">
                <a:latin typeface="楷体" pitchFamily="49" charset="-122"/>
                <a:ea typeface="楷体" pitchFamily="49" charset="-122"/>
              </a:rPr>
              <a:t>桃花，即桃树盛开的花朵，属蔷薇科植物。叶椭圆状披针形，核果近球形，主要分果桃和花桃两大类。</a:t>
            </a:r>
            <a:endParaRPr lang="en-US" sz="4000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ransition spd="slow"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5" presetClass="emph" presetSubtype="1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6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7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8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t3.gstatic.com/images?q=tbn:ANd9GcQmLBxA9TffSSyHOFxel1MEzV20sqJw3h-LdwjcQd-zmeLGkdHl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3657600"/>
            <a:ext cx="4191000" cy="2895599"/>
          </a:xfrm>
          <a:prstGeom prst="rect">
            <a:avLst/>
          </a:prstGeom>
          <a:noFill/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76800" y="0"/>
            <a:ext cx="4267200" cy="3352800"/>
          </a:xfrm>
        </p:spPr>
        <p:txBody>
          <a:bodyPr>
            <a:normAutofit/>
          </a:bodyPr>
          <a:lstStyle/>
          <a:p>
            <a:r>
              <a:rPr lang="zh-CN" altLang="en-US" sz="4000" dirty="0" smtClean="0">
                <a:latin typeface="楷体" pitchFamily="49" charset="-122"/>
                <a:ea typeface="楷体" pitchFamily="49" charset="-122"/>
              </a:rPr>
              <a:t>桃花原产于中国中部、北部，现已在世界温带国家及地区广泛种植。</a:t>
            </a:r>
            <a:endParaRPr lang="en-US" sz="4000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5364" name="Picture 4" descr="http://t1.gstatic.com/images?q=tbn:ANd9GcQ4jKOjvufmuRxh06g0OtkvI5zJfTPA2jXtN9p52vyC21JykmY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04800"/>
            <a:ext cx="4191000" cy="315331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2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9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381000"/>
            <a:ext cx="6400800" cy="213360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zh-CN" altLang="en-US" sz="4000" dirty="0" smtClean="0">
                <a:latin typeface="楷体" pitchFamily="49" charset="-122"/>
                <a:ea typeface="楷体" pitchFamily="49" charset="-122"/>
              </a:rPr>
              <a:t>桃花具</a:t>
            </a:r>
            <a:r>
              <a:rPr lang="zh-CN" altLang="en-US" sz="4000" dirty="0">
                <a:latin typeface="楷体" pitchFamily="49" charset="-122"/>
                <a:ea typeface="楷体" pitchFamily="49" charset="-122"/>
              </a:rPr>
              <a:t>有很高的观赏价值，是文学创作的常用素材。</a:t>
            </a:r>
            <a:endParaRPr lang="en-US" sz="4000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4" name="Picture 2" descr="http://t3.gstatic.com/images?q=tbn:ANd9GcR4j6fK6Yk5e_zWFFVTeEJkPoBlRKNegptSNAcQWrPBiOpgwSy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5909" b="12672"/>
          <a:stretch>
            <a:fillRect/>
          </a:stretch>
        </p:blipFill>
        <p:spPr bwMode="auto">
          <a:xfrm>
            <a:off x="4572000" y="3200400"/>
            <a:ext cx="4419600" cy="3200407"/>
          </a:xfrm>
          <a:prstGeom prst="rect">
            <a:avLst/>
          </a:prstGeom>
          <a:noFill/>
        </p:spPr>
      </p:pic>
      <p:pic>
        <p:nvPicPr>
          <p:cNvPr id="16388" name="Picture 4" descr="http://t3.gstatic.com/images?q=tbn:ANd9GcTA5Xw6fNT1AiKRYWQCBMzt8v1kPYpaK1FHz6Dh3asm4dhStQDW_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971800"/>
            <a:ext cx="4082143" cy="3571877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4953000" cy="6354762"/>
          </a:xfrm>
        </p:spPr>
        <p:txBody>
          <a:bodyPr/>
          <a:lstStyle/>
          <a:p>
            <a:r>
              <a:rPr lang="en-MY" sz="4000" dirty="0" smtClean="0"/>
              <a:t>《题城南庄》</a:t>
            </a:r>
            <a:r>
              <a:rPr lang="zh-CN" altLang="en-US" sz="4000" dirty="0" smtClean="0"/>
              <a:t>    </a:t>
            </a:r>
            <a:r>
              <a:rPr lang="en-MY" sz="4000" dirty="0" smtClean="0"/>
              <a:t> </a:t>
            </a:r>
            <a:r>
              <a:rPr lang="zh-CN" altLang="en-US" sz="4000" dirty="0" smtClean="0"/>
              <a:t>       </a:t>
            </a:r>
            <a:r>
              <a:rPr lang="en-MY" sz="4000" dirty="0" smtClean="0">
                <a:latin typeface="楷体" pitchFamily="49" charset="-122"/>
                <a:ea typeface="楷体" pitchFamily="49" charset="-122"/>
              </a:rPr>
              <a:t>去年今日此门中，</a:t>
            </a:r>
            <a:br>
              <a:rPr lang="en-MY" sz="4000" dirty="0" smtClean="0">
                <a:latin typeface="楷体" pitchFamily="49" charset="-122"/>
                <a:ea typeface="楷体" pitchFamily="49" charset="-122"/>
              </a:rPr>
            </a:br>
            <a:r>
              <a:rPr lang="en-MY" sz="4000" dirty="0" smtClean="0">
                <a:latin typeface="楷体" pitchFamily="49" charset="-122"/>
                <a:ea typeface="楷体" pitchFamily="49" charset="-122"/>
              </a:rPr>
              <a:t>人面桃花相映红。 人面不知何处去，</a:t>
            </a:r>
            <a:r>
              <a:rPr lang="zh-CN" altLang="en-US" sz="4000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en-MY" sz="4000" dirty="0" smtClean="0">
                <a:latin typeface="楷体" pitchFamily="49" charset="-122"/>
                <a:ea typeface="楷体" pitchFamily="49" charset="-122"/>
              </a:rPr>
              <a:t>桃花依旧笑春风</a:t>
            </a:r>
            <a:r>
              <a:rPr lang="en-MY" sz="4000" dirty="0" smtClean="0"/>
              <a:t>。 </a:t>
            </a:r>
            <a:br>
              <a:rPr lang="en-MY" sz="4000" dirty="0" smtClean="0"/>
            </a:br>
            <a:r>
              <a:rPr lang="en-US" altLang="zh-CN" sz="4000" dirty="0" smtClean="0"/>
              <a:t>----</a:t>
            </a:r>
            <a:r>
              <a:rPr lang="en-MY" sz="4000" b="1" dirty="0" smtClean="0">
                <a:latin typeface="楷体" pitchFamily="49" charset="-122"/>
                <a:ea typeface="楷体" pitchFamily="49" charset="-122"/>
              </a:rPr>
              <a:t>唐</a:t>
            </a:r>
            <a:r>
              <a:rPr lang="en-US" sz="4000" b="1" dirty="0" smtClean="0">
                <a:latin typeface="楷体" pitchFamily="49" charset="-122"/>
                <a:ea typeface="楷体" pitchFamily="49" charset="-122"/>
              </a:rPr>
              <a:t>.</a:t>
            </a:r>
            <a:r>
              <a:rPr lang="en-MY" sz="4000" b="1" dirty="0" smtClean="0">
                <a:latin typeface="楷体" pitchFamily="49" charset="-122"/>
                <a:ea typeface="楷体" pitchFamily="49" charset="-122"/>
              </a:rPr>
              <a:t>崔护</a:t>
            </a:r>
            <a:endParaRPr lang="en-US" dirty="0"/>
          </a:p>
        </p:txBody>
      </p:sp>
      <p:pic>
        <p:nvPicPr>
          <p:cNvPr id="4" name="Content Placeholder 3" descr="桃花_1~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0" y="457200"/>
            <a:ext cx="4191000" cy="5940323"/>
          </a:xfrm>
        </p:spPr>
      </p:pic>
    </p:spTree>
  </p:cSld>
  <p:clrMapOvr>
    <a:masterClrMapping/>
  </p:clrMapOvr>
  <p:transition spd="slow" advClick="0" advTm="5000"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t2.gstatic.com/images?q=tbn:ANd9GcSdIQ7rnXyICPyqsLuUGTtma6qC56UtEqSaCbIlS4GgAZTXbLHUg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887" y="0"/>
            <a:ext cx="9171887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685800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6000" b="1" dirty="0" smtClean="0">
                <a:latin typeface="楷体" pitchFamily="49" charset="-122"/>
                <a:ea typeface="楷体" pitchFamily="49" charset="-122"/>
              </a:rPr>
              <a:t>迎春花</a:t>
            </a:r>
            <a:endParaRPr lang="en-US" sz="6000" b="1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ransition spd="slow" advClick="0" advTm="2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2" presetClass="exit" presetSubtype="1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00001345928132447441600404_95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31677" cy="6858000"/>
          </a:xfrm>
        </p:spPr>
      </p:pic>
    </p:spTree>
  </p:cSld>
  <p:clrMapOvr>
    <a:masterClrMapping/>
  </p:clrMapOvr>
  <p:transition spd="slow" advClick="0" advTm="1000">
    <p:wheel spokes="3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412106_154100692051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228600"/>
            <a:ext cx="8763000" cy="632459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57200"/>
            <a:ext cx="8458200" cy="2895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zh-CN" altLang="en-US" sz="6000" dirty="0" smtClean="0"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en-US" sz="6000" b="1" dirty="0" smtClean="0">
                <a:solidFill>
                  <a:srgbClr val="00B0F0"/>
                </a:solidFill>
                <a:latin typeface="楷体" pitchFamily="49" charset="-122"/>
                <a:ea typeface="楷体" pitchFamily="49" charset="-122"/>
              </a:rPr>
              <a:t>迎春花在</a:t>
            </a:r>
            <a:r>
              <a:rPr lang="zh-CN" altLang="en-US" sz="6000" b="1" dirty="0">
                <a:solidFill>
                  <a:srgbClr val="00B0F0"/>
                </a:solidFill>
                <a:latin typeface="楷体" pitchFamily="49" charset="-122"/>
                <a:ea typeface="楷体" pitchFamily="49" charset="-122"/>
              </a:rPr>
              <a:t>百花之中开花最早</a:t>
            </a:r>
            <a:r>
              <a:rPr lang="zh-CN" altLang="en-US" sz="6000" b="1" dirty="0" smtClean="0">
                <a:solidFill>
                  <a:srgbClr val="00B0F0"/>
                </a:solidFill>
                <a:latin typeface="楷体" pitchFamily="49" charset="-122"/>
                <a:ea typeface="楷体" pitchFamily="49" charset="-122"/>
              </a:rPr>
              <a:t>，开花</a:t>
            </a:r>
            <a:r>
              <a:rPr lang="zh-CN" altLang="en-US" sz="6000" b="1" dirty="0">
                <a:solidFill>
                  <a:srgbClr val="00B0F0"/>
                </a:solidFill>
                <a:latin typeface="楷体" pitchFamily="49" charset="-122"/>
                <a:ea typeface="楷体" pitchFamily="49" charset="-122"/>
              </a:rPr>
              <a:t>后即迎来百花齐放的春天而得名</a:t>
            </a:r>
            <a:r>
              <a:rPr lang="zh-CN" altLang="en-US" sz="6000" b="1" dirty="0" smtClean="0">
                <a:solidFill>
                  <a:srgbClr val="00B0F0"/>
                </a:solidFill>
                <a:latin typeface="楷体" pitchFamily="49" charset="-122"/>
                <a:ea typeface="楷体" pitchFamily="49" charset="-122"/>
              </a:rPr>
              <a:t>。</a:t>
            </a:r>
            <a:endParaRPr lang="en-US" sz="6000" b="1" dirty="0">
              <a:solidFill>
                <a:srgbClr val="00B0F0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ransition advClick="0" advTm="1000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2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1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2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4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250"/>
                            </p:stCondLst>
                            <p:childTnLst>
                              <p:par>
                                <p:cTn id="16" presetID="49" presetClass="exit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228600"/>
            <a:ext cx="5867400" cy="3124200"/>
          </a:xfrm>
        </p:spPr>
        <p:txBody>
          <a:bodyPr>
            <a:normAutofit fontScale="90000"/>
          </a:bodyPr>
          <a:lstStyle/>
          <a:p>
            <a:r>
              <a:rPr lang="zh-CN" altLang="en-US" b="1" dirty="0" smtClean="0"/>
              <a:t>迎春花与梅花、水仙和山 </a:t>
            </a:r>
            <a:r>
              <a:rPr lang="en-US" altLang="zh-CN" b="1" dirty="0" smtClean="0"/>
              <a:t/>
            </a:r>
            <a:br>
              <a:rPr lang="en-US" altLang="zh-CN" b="1" dirty="0" smtClean="0"/>
            </a:br>
            <a:r>
              <a:rPr lang="zh-CN" altLang="en-US" b="1" dirty="0" smtClean="0"/>
              <a:t>茶花统称为“雪中四友”，是中国名贵花卉之一。</a:t>
            </a:r>
            <a:endParaRPr lang="en-US" b="1" dirty="0"/>
          </a:p>
        </p:txBody>
      </p:sp>
      <p:pic>
        <p:nvPicPr>
          <p:cNvPr id="4" name="Content Placeholder 3" descr="300001345928132447226980244_95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3505200"/>
            <a:ext cx="2743200" cy="3124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300001345928132447341998240_95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24200" y="3505200"/>
            <a:ext cx="2590800" cy="31575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ac79820fjw1e28v64arj9j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304800"/>
            <a:ext cx="2667000" cy="297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2008102485848908_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19800" y="3505200"/>
            <a:ext cx="29210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6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7338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zh-CN" altLang="en-US" dirty="0" smtClean="0"/>
              <a:t>    </a:t>
            </a:r>
            <a:r>
              <a:rPr lang="zh-CN" altLang="en-US" sz="4000" dirty="0" smtClean="0">
                <a:latin typeface="楷体" pitchFamily="49" charset="-122"/>
                <a:ea typeface="楷体" pitchFamily="49" charset="-122"/>
              </a:rPr>
              <a:t>迎春花不仅花色端庄秀丽，气质非凡，而且具有不畏寒威，不择风土，适应性强的特点，历来为人们所喜爱。</a:t>
            </a:r>
            <a:endParaRPr lang="en-US" sz="4000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9458" name="Picture 2" descr="迎春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57200"/>
            <a:ext cx="3657600" cy="2842954"/>
          </a:xfrm>
          <a:prstGeom prst="rect">
            <a:avLst/>
          </a:prstGeom>
          <a:noFill/>
        </p:spPr>
      </p:pic>
      <p:pic>
        <p:nvPicPr>
          <p:cNvPr id="19460" name="Picture 4" descr="http://t1.gstatic.com/images?q=tbn:ANd9GcRd6XQ_L738pn5JXJX-ekTYnYzFIIJcCBgNez6COhyUxbxNJ2S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609600"/>
            <a:ext cx="4191000" cy="257009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7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200"/>
                            </p:stCondLst>
                            <p:childTnLst>
                              <p:par>
                                <p:cTn id="1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700"/>
                            </p:stCondLst>
                            <p:childTnLst>
                              <p:par>
                                <p:cTn id="19" presetID="5" presetClass="exit" presetSubtype="1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checkerboard(across)">
                                      <p:cBhvr>
                                        <p:cTn id="20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" presetClass="exit" presetSubtype="1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3" dur="5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" presetClass="exit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6" dur="5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/>
      <p:bldP spid="3" grpId="2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0397_x_larg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13308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0" y="4191000"/>
            <a:ext cx="4495800" cy="1417638"/>
          </a:xfrm>
        </p:spPr>
        <p:txBody>
          <a:bodyPr>
            <a:noAutofit/>
          </a:bodyPr>
          <a:lstStyle/>
          <a:p>
            <a:r>
              <a:rPr lang="zh-CN" altLang="en-US" sz="9600" b="1" dirty="0" smtClean="0">
                <a:latin typeface="楷体" pitchFamily="49" charset="-122"/>
                <a:ea typeface="楷体" pitchFamily="49" charset="-122"/>
              </a:rPr>
              <a:t>结束</a:t>
            </a:r>
            <a:endParaRPr lang="en-US" sz="9600" dirty="0"/>
          </a:p>
        </p:txBody>
      </p:sp>
    </p:spTree>
  </p:cSld>
  <p:clrMapOvr>
    <a:masterClrMapping/>
  </p:clrMapOvr>
  <p:transition spd="slow"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301958_115407079_2.jpg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clrChange>
              <a:clrFrom>
                <a:srgbClr val="FBF2F7"/>
              </a:clrFrom>
              <a:clrTo>
                <a:srgbClr val="FBF2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667000"/>
            <a:ext cx="9144000" cy="4191000"/>
          </a:xfr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152400"/>
            <a:ext cx="8229600" cy="4754562"/>
          </a:xfrm>
        </p:spPr>
        <p:txBody>
          <a:bodyPr>
            <a:normAutofit fontScale="90000"/>
          </a:bodyPr>
          <a:lstStyle/>
          <a:p>
            <a:r>
              <a:rPr lang="zh-CN" altLang="en-US" dirty="0" smtClean="0"/>
              <a:t>    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组名：第七组</a:t>
            </a:r>
            <a:r>
              <a:rPr lang="en-US" altLang="zh-CN" b="1" dirty="0" smtClean="0">
                <a:latin typeface="楷体" pitchFamily="49" charset="-122"/>
                <a:ea typeface="楷体" pitchFamily="49" charset="-122"/>
              </a:rPr>
              <a:t/>
            </a:r>
            <a:br>
              <a:rPr lang="en-US" altLang="zh-CN" b="1" dirty="0" smtClean="0">
                <a:latin typeface="楷体" pitchFamily="49" charset="-122"/>
                <a:ea typeface="楷体" pitchFamily="49" charset="-122"/>
              </a:rPr>
            </a:b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组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员</a:t>
            </a:r>
            <a:r>
              <a:rPr lang="en-US" altLang="zh-CN" b="1" dirty="0" smtClean="0">
                <a:latin typeface="楷体" pitchFamily="49" charset="-122"/>
                <a:ea typeface="楷体" pitchFamily="49" charset="-122"/>
              </a:rPr>
              <a:t>: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萧韵纹</a:t>
            </a:r>
            <a:r>
              <a:rPr lang="en-US" altLang="zh-CN" b="1" dirty="0" smtClean="0">
                <a:latin typeface="楷体" pitchFamily="49" charset="-122"/>
                <a:ea typeface="楷体" pitchFamily="49" charset="-122"/>
              </a:rPr>
              <a:t/>
            </a:r>
            <a:br>
              <a:rPr lang="en-US" altLang="zh-CN" b="1" dirty="0" smtClean="0">
                <a:latin typeface="楷体" pitchFamily="49" charset="-122"/>
                <a:ea typeface="楷体" pitchFamily="49" charset="-122"/>
              </a:rPr>
            </a:b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      余芊如</a:t>
            </a:r>
            <a:r>
              <a:rPr lang="en-US" altLang="zh-CN" b="1" dirty="0" smtClean="0">
                <a:latin typeface="楷体" pitchFamily="49" charset="-122"/>
                <a:ea typeface="楷体" pitchFamily="49" charset="-122"/>
              </a:rPr>
              <a:t/>
            </a:r>
            <a:br>
              <a:rPr lang="en-US" altLang="zh-CN" b="1" dirty="0" smtClean="0">
                <a:latin typeface="楷体" pitchFamily="49" charset="-122"/>
                <a:ea typeface="楷体" pitchFamily="49" charset="-122"/>
              </a:rPr>
            </a:b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      黄嘉慧</a:t>
            </a:r>
            <a:r>
              <a:rPr lang="en-US" altLang="zh-CN" b="1" dirty="0" smtClean="0">
                <a:latin typeface="楷体" pitchFamily="49" charset="-122"/>
                <a:ea typeface="楷体" pitchFamily="49" charset="-122"/>
              </a:rPr>
              <a:t/>
            </a:r>
            <a:br>
              <a:rPr lang="en-US" altLang="zh-CN" b="1" dirty="0" smtClean="0">
                <a:latin typeface="楷体" pitchFamily="49" charset="-122"/>
                <a:ea typeface="楷体" pitchFamily="49" charset="-122"/>
              </a:rPr>
            </a:b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      郑祖怡</a:t>
            </a:r>
            <a:r>
              <a:rPr lang="en-US" altLang="zh-CN" b="1" dirty="0" smtClean="0">
                <a:latin typeface="楷体" pitchFamily="49" charset="-122"/>
                <a:ea typeface="楷体" pitchFamily="49" charset="-122"/>
              </a:rPr>
              <a:t/>
            </a:r>
            <a:br>
              <a:rPr lang="en-US" altLang="zh-CN" b="1" dirty="0" smtClean="0">
                <a:latin typeface="楷体" pitchFamily="49" charset="-122"/>
                <a:ea typeface="楷体" pitchFamily="49" charset="-122"/>
              </a:rPr>
            </a:b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      刘瑞彤</a:t>
            </a:r>
            <a:r>
              <a:rPr lang="en-US" altLang="zh-CN" b="1" dirty="0" smtClean="0">
                <a:latin typeface="楷体" pitchFamily="49" charset="-122"/>
                <a:ea typeface="楷体" pitchFamily="49" charset="-122"/>
              </a:rPr>
              <a:t/>
            </a:r>
            <a:br>
              <a:rPr lang="en-US" altLang="zh-CN" b="1" dirty="0" smtClean="0">
                <a:latin typeface="楷体" pitchFamily="49" charset="-122"/>
                <a:ea typeface="楷体" pitchFamily="49" charset="-122"/>
              </a:rPr>
            </a:b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导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师：洪恩美师</a:t>
            </a:r>
            <a:endParaRPr lang="en-US" b="1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ransition spd="slow" advClick="0" advTm="9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217</Words>
  <Application>Microsoft Office PowerPoint</Application>
  <PresentationFormat>On-screen Show (4:3)</PresentationFormat>
  <Paragraphs>12</Paragraphs>
  <Slides>13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题目:桃花与迎春花</vt:lpstr>
      <vt:lpstr>桃花</vt:lpstr>
      <vt:lpstr>桃花，即桃树盛开的花朵，属蔷薇科植物。叶椭圆状披针形，核果近球形，主要分果桃和花桃两大类。</vt:lpstr>
      <vt:lpstr>桃花原产于中国中部、北部，现已在世界温带国家及地区广泛种植。</vt:lpstr>
      <vt:lpstr>桃花具有很高的观赏价值，是文学创作的常用素材。</vt:lpstr>
      <vt:lpstr>《题城南庄》            去年今日此门中， 人面桃花相映红。 人面不知何处去，    桃花依旧笑春风。  ----唐.崔护</vt:lpstr>
      <vt:lpstr>迎春花</vt:lpstr>
      <vt:lpstr>Slide 8</vt:lpstr>
      <vt:lpstr>Slide 9</vt:lpstr>
      <vt:lpstr>迎春花与梅花、水仙和山  茶花统称为“雪中四友”，是中国名贵花卉之一。</vt:lpstr>
      <vt:lpstr>Slide 11</vt:lpstr>
      <vt:lpstr>结束</vt:lpstr>
      <vt:lpstr>    组名：第七组 组员:萧韵纹       余芊如       黄嘉慧       郑祖怡       刘瑞彤 导师：洪恩美师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桃花</dc:title>
  <dc:creator>Usert</dc:creator>
  <cp:lastModifiedBy>Usert</cp:lastModifiedBy>
  <cp:revision>87</cp:revision>
  <dcterms:created xsi:type="dcterms:W3CDTF">2013-06-23T01:44:55Z</dcterms:created>
  <dcterms:modified xsi:type="dcterms:W3CDTF">2013-06-27T10:23:36Z</dcterms:modified>
</cp:coreProperties>
</file>