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64" r:id="rId6"/>
    <p:sldId id="257" r:id="rId7"/>
    <p:sldId id="258" r:id="rId8"/>
    <p:sldId id="259" r:id="rId9"/>
    <p:sldId id="260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B3EE-B10D-4EEB-85CD-C477C888C394}" type="datetimeFigureOut">
              <a:rPr lang="en-US" smtClean="0"/>
              <a:t>4/20/2014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E82D-5772-48A4-AE3A-5DCC0725B7A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B3EE-B10D-4EEB-85CD-C477C888C394}" type="datetimeFigureOut">
              <a:rPr lang="en-US" smtClean="0"/>
              <a:t>4/20/2014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E82D-5772-48A4-AE3A-5DCC0725B7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B3EE-B10D-4EEB-85CD-C477C888C394}" type="datetimeFigureOut">
              <a:rPr lang="en-US" smtClean="0"/>
              <a:t>4/20/2014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E82D-5772-48A4-AE3A-5DCC0725B7A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B3EE-B10D-4EEB-85CD-C477C888C394}" type="datetimeFigureOut">
              <a:rPr lang="en-US" smtClean="0"/>
              <a:t>4/20/2014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E82D-5772-48A4-AE3A-5DCC0725B7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B3EE-B10D-4EEB-85CD-C477C888C394}" type="datetimeFigureOut">
              <a:rPr lang="en-US" smtClean="0"/>
              <a:t>4/20/2014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E82D-5772-48A4-AE3A-5DCC0725B7A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B3EE-B10D-4EEB-85CD-C477C888C394}" type="datetimeFigureOut">
              <a:rPr lang="en-US" smtClean="0"/>
              <a:t>4/20/2014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E82D-5772-48A4-AE3A-5DCC0725B7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B3EE-B10D-4EEB-85CD-C477C888C394}" type="datetimeFigureOut">
              <a:rPr lang="en-US" smtClean="0"/>
              <a:t>4/20/2014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E82D-5772-48A4-AE3A-5DCC0725B7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B3EE-B10D-4EEB-85CD-C477C888C394}" type="datetimeFigureOut">
              <a:rPr lang="en-US" smtClean="0"/>
              <a:t>4/20/2014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E82D-5772-48A4-AE3A-5DCC0725B7A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B3EE-B10D-4EEB-85CD-C477C888C394}" type="datetimeFigureOut">
              <a:rPr lang="en-US" smtClean="0"/>
              <a:t>4/20/2014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E82D-5772-48A4-AE3A-5DCC0725B7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B3EE-B10D-4EEB-85CD-C477C888C394}" type="datetimeFigureOut">
              <a:rPr lang="en-US" smtClean="0"/>
              <a:t>4/20/2014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E82D-5772-48A4-AE3A-5DCC0725B7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B3EE-B10D-4EEB-85CD-C477C888C394}" type="datetimeFigureOut">
              <a:rPr lang="en-US" smtClean="0"/>
              <a:t>4/20/2014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EE82D-5772-48A4-AE3A-5DCC0725B7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9309B3EE-B10D-4EEB-85CD-C477C888C394}" type="datetimeFigureOut">
              <a:rPr lang="en-US" smtClean="0"/>
              <a:t>4/20/2014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328EE82D-5772-48A4-AE3A-5DCC0725B7A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924800" cy="2209799"/>
          </a:xfrm>
        </p:spPr>
        <p:txBody>
          <a:bodyPr>
            <a:normAutofit/>
          </a:bodyPr>
          <a:lstStyle/>
          <a:p>
            <a:r>
              <a:rPr lang="zh-CN" altLang="en-US" sz="6600" b="1" dirty="0" smtClean="0">
                <a:latin typeface="楷体" pitchFamily="49" charset="-122"/>
                <a:ea typeface="楷体" pitchFamily="49" charset="-122"/>
              </a:rPr>
              <a:t>罗布泊，消逝的仙湖</a:t>
            </a:r>
            <a:endParaRPr lang="en-US" sz="6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267200"/>
            <a:ext cx="6858000" cy="1447800"/>
          </a:xfrm>
        </p:spPr>
        <p:txBody>
          <a:bodyPr>
            <a:normAutofit/>
          </a:bodyPr>
          <a:lstStyle/>
          <a:p>
            <a:r>
              <a:rPr lang="zh-CN" altLang="en-US" sz="5400" b="1" dirty="0" smtClean="0">
                <a:latin typeface="楷体" pitchFamily="49" charset="-122"/>
                <a:ea typeface="楷体" pitchFamily="49" charset="-122"/>
              </a:rPr>
              <a:t>吴刚</a:t>
            </a:r>
            <a:endParaRPr lang="en-US" sz="54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977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0" y="838200"/>
            <a:ext cx="6728124" cy="48320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8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楷体" pitchFamily="49" charset="-122"/>
                <a:ea typeface="楷体" pitchFamily="49" charset="-122"/>
              </a:rPr>
              <a:t>文章思路：</a:t>
            </a:r>
            <a:endParaRPr lang="en-US" altLang="zh-CN" sz="8800" b="1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楷体" pitchFamily="49" charset="-122"/>
              <a:ea typeface="楷体" pitchFamily="49" charset="-122"/>
            </a:endParaRPr>
          </a:p>
          <a:p>
            <a:pPr algn="ctr"/>
            <a:r>
              <a:rPr lang="zh-CN" altLang="en-US" sz="4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ea"/>
                <a:ea typeface="+mj-ea"/>
              </a:rPr>
              <a:t>今昔（对比）</a:t>
            </a:r>
            <a:endParaRPr lang="en-US" altLang="zh-CN" sz="4400" b="1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4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ea"/>
                <a:ea typeface="+mj-ea"/>
              </a:rPr>
              <a:t>消亡的缘故</a:t>
            </a:r>
            <a:endParaRPr lang="en-US" altLang="zh-CN" sz="4400" b="1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4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ea"/>
                <a:ea typeface="+mj-ea"/>
              </a:rPr>
              <a:t>具体展现荒漠  </a:t>
            </a:r>
            <a:endParaRPr lang="en-US" altLang="zh-CN" sz="4400" b="1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4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ea"/>
                <a:ea typeface="+mj-ea"/>
              </a:rPr>
              <a:t>推广（青海湖、月牙</a:t>
            </a:r>
            <a:r>
              <a:rPr lang="zh-CN" altLang="en-US" sz="4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ea"/>
                <a:ea typeface="+mj-ea"/>
              </a:rPr>
              <a:t>泉</a:t>
            </a:r>
            <a:r>
              <a:rPr lang="zh-CN" altLang="en-US" sz="4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ea"/>
                <a:ea typeface="+mj-ea"/>
              </a:rPr>
              <a:t>）  </a:t>
            </a:r>
            <a:endParaRPr lang="en-US" altLang="zh-CN" sz="4400" b="1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4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ea"/>
                <a:ea typeface="+mj-ea"/>
              </a:rPr>
              <a:t>呼吁</a:t>
            </a:r>
            <a:endParaRPr lang="en-US" sz="4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5461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zh-CN" altLang="en-US" sz="9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楷体" pitchFamily="49" charset="-122"/>
                <a:ea typeface="楷体" pitchFamily="49" charset="-122"/>
              </a:rPr>
              <a:t>罗布泊</a:t>
            </a:r>
            <a:endParaRPr lang="en-US" sz="9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57200"/>
            <a:ext cx="8915400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zh-CN" alt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曾为中国第二大内陆咸水湖</a:t>
            </a:r>
            <a:endParaRPr lang="en-US" altLang="zh-CN" sz="3600" b="1" cap="none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zh-CN" altLang="en-US" sz="3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古</a:t>
            </a:r>
            <a:r>
              <a:rPr lang="zh-CN" altLang="en-US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称“盐泽”</a:t>
            </a:r>
            <a:endParaRPr lang="en-US" altLang="zh-CN" sz="36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zh-CN" altLang="en-US" sz="36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位</a:t>
            </a:r>
            <a:r>
              <a:rPr lang="zh-CN" alt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于中国新疆维吾尔自治区塔里木盆地</a:t>
            </a:r>
            <a:endParaRPr lang="en-US" altLang="zh-CN" sz="3600" b="1" cap="none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zh-CN" altLang="en-US" sz="3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蒙古</a:t>
            </a:r>
            <a:r>
              <a:rPr lang="zh-CN" altLang="en-US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语“罗布诺尔”，即“汇入多水之湖”</a:t>
            </a:r>
            <a:endParaRPr lang="en-US" altLang="zh-CN" sz="36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marL="571500" indent="-571500">
              <a:buFont typeface="Wingdings" pitchFamily="2" charset="2"/>
              <a:buChar char="ü"/>
            </a:pPr>
            <a:r>
              <a:rPr lang="zh-CN" altLang="en-US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由仙湖变成沙漠</a:t>
            </a:r>
            <a:endParaRPr lang="en-US" altLang="zh-CN" sz="3600" b="1" cap="none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ctr"/>
            <a:endParaRPr lang="en-US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123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8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楷体" pitchFamily="49" charset="-122"/>
                <a:ea typeface="楷体" pitchFamily="49" charset="-122"/>
              </a:rPr>
              <a:t>报告文学</a:t>
            </a:r>
            <a:endParaRPr lang="en-US" sz="8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828800"/>
            <a:ext cx="911018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 algn="ctr">
              <a:buFont typeface="Wingdings" pitchFamily="2" charset="2"/>
              <a:buChar char="Ø"/>
            </a:pPr>
            <a:r>
              <a:rPr lang="zh-CN" altLang="en-US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新闻与文学结合</a:t>
            </a:r>
            <a:r>
              <a:rPr lang="zh-CN" alt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的</a:t>
            </a:r>
            <a:r>
              <a:rPr lang="zh-CN" altLang="en-US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散</a:t>
            </a:r>
            <a:r>
              <a:rPr lang="zh-CN" alt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文体裁</a:t>
            </a:r>
            <a:endParaRPr lang="en-US" altLang="zh-CN" sz="54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zh-CN" altLang="en-US" sz="54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叙事纪</a:t>
            </a:r>
            <a:r>
              <a:rPr lang="zh-CN" altLang="en-US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实 </a:t>
            </a:r>
            <a:r>
              <a:rPr lang="en-US" altLang="zh-CN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+ </a:t>
            </a:r>
            <a:r>
              <a:rPr lang="zh-CN" altLang="en-US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艺术加工</a:t>
            </a:r>
            <a:endParaRPr lang="en-US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719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96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表现手法</a:t>
            </a:r>
            <a:endParaRPr lang="en-US" sz="9600" b="1" dirty="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/>
            <a:r>
              <a:rPr lang="zh-CN" altLang="en-US" sz="4800" dirty="0" smtClean="0">
                <a:latin typeface="+mj-ea"/>
                <a:ea typeface="+mj-ea"/>
              </a:rPr>
              <a:t>对比</a:t>
            </a:r>
            <a:endParaRPr lang="en-US" altLang="zh-CN" sz="4800" dirty="0" smtClean="0">
              <a:latin typeface="+mj-ea"/>
              <a:ea typeface="+mj-ea"/>
            </a:endParaRPr>
          </a:p>
          <a:p>
            <a:pPr algn="ctr"/>
            <a:r>
              <a:rPr lang="zh-CN" altLang="en-US" sz="4800" dirty="0" smtClean="0">
                <a:latin typeface="+mj-ea"/>
                <a:ea typeface="+mj-ea"/>
              </a:rPr>
              <a:t>运用数据</a:t>
            </a:r>
            <a:endParaRPr lang="en-US" altLang="zh-CN" sz="4800" dirty="0" smtClean="0">
              <a:latin typeface="+mj-ea"/>
              <a:ea typeface="+mj-ea"/>
            </a:endParaRPr>
          </a:p>
          <a:p>
            <a:pPr algn="ctr"/>
            <a:r>
              <a:rPr lang="zh-CN" altLang="en-US" sz="4800" dirty="0">
                <a:latin typeface="+mj-ea"/>
                <a:ea typeface="+mj-ea"/>
              </a:rPr>
              <a:t>拟人</a:t>
            </a:r>
            <a:endParaRPr lang="en-US" sz="48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8596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5440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 smtClean="0"/>
              <a:t>                                         </a:t>
            </a:r>
            <a:r>
              <a:rPr lang="zh-CN" altLang="en-US" b="1" dirty="0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广阔、美丽</a:t>
            </a:r>
            <a:endParaRPr lang="en-US" altLang="zh-CN" b="1" dirty="0" smtClean="0">
              <a:solidFill>
                <a:srgbClr val="00B050"/>
              </a:solidFill>
              <a:latin typeface="楷体" pitchFamily="49" charset="-122"/>
              <a:ea typeface="楷体" pitchFamily="49" charset="-122"/>
            </a:endParaRPr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                                        </a:t>
            </a:r>
            <a:r>
              <a:rPr lang="zh-CN" altLang="en-US" b="1" dirty="0" smtClean="0">
                <a:solidFill>
                  <a:schemeClr val="accent2"/>
                </a:solidFill>
                <a:latin typeface="楷体" pitchFamily="49" charset="-122"/>
                <a:ea typeface="楷体" pitchFamily="49" charset="-122"/>
              </a:rPr>
              <a:t>充满生机</a:t>
            </a:r>
            <a:endParaRPr lang="en-US" altLang="zh-CN" b="1" dirty="0" smtClean="0">
              <a:solidFill>
                <a:schemeClr val="accent2"/>
              </a:solidFill>
              <a:latin typeface="楷体" pitchFamily="49" charset="-122"/>
              <a:ea typeface="楷体" pitchFamily="49" charset="-122"/>
            </a:endParaRPr>
          </a:p>
          <a:p>
            <a:endParaRPr lang="en-US" altLang="zh-CN" dirty="0"/>
          </a:p>
          <a:p>
            <a:pPr marL="0" indent="0">
              <a:buNone/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 昔日的罗布泊</a:t>
            </a:r>
            <a:r>
              <a:rPr lang="zh-CN" altLang="en-US" dirty="0" smtClean="0"/>
              <a:t>              </a:t>
            </a: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牛马成群</a:t>
            </a:r>
            <a:r>
              <a:rPr lang="zh-CN" altLang="en-US" dirty="0" smtClean="0"/>
              <a:t>                                       </a:t>
            </a:r>
            <a:r>
              <a:rPr lang="zh-CN" altLang="en-US" b="1" dirty="0" smtClean="0">
                <a:solidFill>
                  <a:srgbClr val="7030A0"/>
                </a:solidFill>
                <a:latin typeface="楷体" pitchFamily="49" charset="-122"/>
                <a:ea typeface="楷体" pitchFamily="49" charset="-122"/>
              </a:rPr>
              <a:t>生命绿洲</a:t>
            </a:r>
            <a:endParaRPr lang="en-US" b="1" dirty="0" smtClean="0">
              <a:solidFill>
                <a:srgbClr val="7030A0"/>
              </a:solidFill>
              <a:latin typeface="楷体" pitchFamily="49" charset="-122"/>
              <a:ea typeface="楷体" pitchFamily="49" charset="-122"/>
            </a:endParaRPr>
          </a:p>
          <a:p>
            <a:pPr marL="0" indent="0">
              <a:buNone/>
            </a:pPr>
            <a:r>
              <a:rPr lang="en-US" altLang="zh-CN" dirty="0" smtClean="0"/>
              <a:t>                                  </a:t>
            </a:r>
          </a:p>
          <a:p>
            <a:pPr marL="0" indent="0">
              <a:buNone/>
            </a:pPr>
            <a:r>
              <a:rPr lang="en-US" altLang="zh-CN" dirty="0" smtClean="0"/>
              <a:t>                                        </a:t>
            </a:r>
            <a:r>
              <a:rPr lang="zh-CN" altLang="en-US" b="1" dirty="0" smtClean="0">
                <a:solidFill>
                  <a:schemeClr val="accent1"/>
                </a:solidFill>
                <a:latin typeface="楷体" pitchFamily="49" charset="-122"/>
                <a:ea typeface="楷体" pitchFamily="49" charset="-122"/>
              </a:rPr>
              <a:t>绿树环绕</a:t>
            </a:r>
            <a:endParaRPr lang="en-US" altLang="zh-CN" b="1" dirty="0" smtClean="0">
              <a:solidFill>
                <a:schemeClr val="accent1"/>
              </a:solidFill>
              <a:latin typeface="楷体" pitchFamily="49" charset="-122"/>
              <a:ea typeface="楷体" pitchFamily="49" charset="-122"/>
            </a:endParaRPr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                                        </a:t>
            </a: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  <a:latin typeface="楷体" pitchFamily="49" charset="-122"/>
                <a:ea typeface="楷体" pitchFamily="49" charset="-122"/>
              </a:rPr>
              <a:t>河流清澈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Left Brace 6"/>
          <p:cNvSpPr/>
          <p:nvPr/>
        </p:nvSpPr>
        <p:spPr>
          <a:xfrm>
            <a:off x="2400300" y="838200"/>
            <a:ext cx="685800" cy="5181600"/>
          </a:xfrm>
          <a:prstGeom prst="leftBrace">
            <a:avLst>
              <a:gd name="adj1" fmla="val 8308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Notched Right Arrow 8"/>
          <p:cNvSpPr/>
          <p:nvPr/>
        </p:nvSpPr>
        <p:spPr>
          <a:xfrm>
            <a:off x="5410200" y="3186684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8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marL="0" indent="0" algn="ctr">
              <a:buNone/>
            </a:pPr>
            <a:r>
              <a:rPr lang="zh-CN" altLang="en-US" sz="6600" b="1" dirty="0" smtClean="0">
                <a:solidFill>
                  <a:srgbClr val="7030A0"/>
                </a:solidFill>
                <a:latin typeface="楷体" pitchFamily="49" charset="-122"/>
                <a:ea typeface="楷体" pitchFamily="49" charset="-122"/>
              </a:rPr>
              <a:t>塔里木河人为改道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   </a:t>
            </a:r>
            <a:endParaRPr lang="en-US" altLang="zh-CN" dirty="0" smtClean="0">
              <a:latin typeface="楷体" pitchFamily="49" charset="-122"/>
              <a:ea typeface="楷体" pitchFamily="49" charset="-122"/>
            </a:endParaRP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 algn="ctr">
              <a:buNone/>
            </a:pPr>
            <a:endParaRPr lang="en-US" altLang="zh-CN" sz="66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 marL="0" indent="0" algn="ctr">
              <a:buNone/>
            </a:pPr>
            <a:r>
              <a:rPr lang="zh-CN" altLang="en-US" sz="6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下</a:t>
            </a:r>
            <a:r>
              <a:rPr lang="zh-CN" altLang="en-US" sz="66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游干旱缺水</a:t>
            </a:r>
            <a:endParaRPr lang="en-US" sz="66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419600" y="2514600"/>
            <a:ext cx="484632" cy="1219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09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9436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US" altLang="zh-CN" sz="5400" b="1" dirty="0" smtClean="0">
              <a:solidFill>
                <a:srgbClr val="7030A0"/>
              </a:solidFill>
              <a:latin typeface="楷体" pitchFamily="49" charset="-122"/>
              <a:ea typeface="楷体" pitchFamily="49" charset="-122"/>
            </a:endParaRPr>
          </a:p>
          <a:p>
            <a:pPr marL="0" indent="0" algn="ctr">
              <a:buNone/>
            </a:pPr>
            <a:r>
              <a:rPr lang="zh-CN" altLang="en-US" sz="5400" b="1" dirty="0" smtClean="0">
                <a:solidFill>
                  <a:srgbClr val="7030A0"/>
                </a:solidFill>
                <a:latin typeface="楷体" pitchFamily="49" charset="-122"/>
                <a:ea typeface="楷体" pitchFamily="49" charset="-122"/>
              </a:rPr>
              <a:t>盲目滥用塔里木河水资源</a:t>
            </a:r>
            <a:endParaRPr lang="en-US" altLang="zh-CN" sz="5400" b="1" dirty="0" smtClean="0">
              <a:solidFill>
                <a:srgbClr val="7030A0"/>
              </a:solidFill>
              <a:latin typeface="楷体" pitchFamily="49" charset="-122"/>
              <a:ea typeface="楷体" pitchFamily="49" charset="-122"/>
            </a:endParaRPr>
          </a:p>
          <a:p>
            <a:pPr marL="0" indent="0" algn="ctr">
              <a:buNone/>
            </a:pPr>
            <a:endParaRPr lang="en-US" sz="5400" b="1" dirty="0" smtClean="0">
              <a:latin typeface="楷体" pitchFamily="49" charset="-122"/>
              <a:ea typeface="楷体" pitchFamily="49" charset="-122"/>
            </a:endParaRPr>
          </a:p>
          <a:p>
            <a:pPr marL="0" indent="0" algn="ctr">
              <a:buNone/>
            </a:pPr>
            <a:endParaRPr lang="en-US" altLang="zh-CN" sz="5400" b="1" dirty="0" smtClean="0">
              <a:latin typeface="楷体" pitchFamily="49" charset="-122"/>
              <a:ea typeface="楷体" pitchFamily="49" charset="-122"/>
            </a:endParaRPr>
          </a:p>
          <a:p>
            <a:pPr marL="0" indent="0" algn="ctr">
              <a:buNone/>
            </a:pPr>
            <a:r>
              <a:rPr lang="zh-CN" altLang="en-US" sz="5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河道干涸</a:t>
            </a:r>
            <a:endParaRPr lang="en-US" altLang="zh-CN" sz="54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 marL="0" indent="0" algn="ctr">
              <a:buNone/>
            </a:pPr>
            <a:r>
              <a:rPr lang="zh-CN" altLang="en-US" sz="5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罗</a:t>
            </a:r>
            <a:r>
              <a:rPr lang="zh-CN" altLang="en-US" sz="5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布</a:t>
            </a:r>
            <a:r>
              <a:rPr lang="zh-CN" altLang="en-US" sz="5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泊断水</a:t>
            </a:r>
            <a:endParaRPr lang="en-US" altLang="zh-CN" sz="5400" b="1" dirty="0" smtClean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 marL="0" indent="0" algn="ctr">
              <a:buNone/>
            </a:pPr>
            <a:r>
              <a:rPr lang="zh-CN" altLang="en-US" sz="5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生</a:t>
            </a:r>
            <a:r>
              <a:rPr lang="zh-CN" altLang="en-US" sz="5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态环</a:t>
            </a:r>
            <a:r>
              <a:rPr lang="zh-CN" altLang="en-US" sz="5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境彻底破坏</a:t>
            </a:r>
            <a:endParaRPr lang="en-US" sz="5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 marL="0" indent="0" algn="ctr">
              <a:buNone/>
            </a:pPr>
            <a:endParaRPr lang="en-US" sz="5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329684" y="21336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5440363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       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                             </a:t>
            </a:r>
            <a:r>
              <a:rPr lang="zh-CN" altLang="en-US" b="1" dirty="0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胡杨林成片死亡</a:t>
            </a:r>
            <a:endParaRPr lang="en-US" altLang="zh-CN" b="1" dirty="0" smtClean="0">
              <a:solidFill>
                <a:srgbClr val="00B050"/>
              </a:solidFill>
              <a:latin typeface="楷体" pitchFamily="49" charset="-122"/>
              <a:ea typeface="楷体" pitchFamily="49" charset="-122"/>
            </a:endParaRPr>
          </a:p>
          <a:p>
            <a:endParaRPr lang="en-US" dirty="0"/>
          </a:p>
          <a:p>
            <a:pPr marL="0" indent="0">
              <a:buNone/>
            </a:pPr>
            <a:r>
              <a:rPr lang="zh-CN" altLang="en-US" dirty="0" smtClean="0"/>
              <a:t>                                  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sz="2800" b="1" dirty="0" smtClean="0">
                <a:latin typeface="楷体" pitchFamily="49" charset="-122"/>
                <a:ea typeface="楷体" pitchFamily="49" charset="-122"/>
              </a:rPr>
              <a:t>今日的罗布泊</a:t>
            </a:r>
            <a:r>
              <a:rPr lang="zh-CN" altLang="en-US" dirty="0" smtClean="0"/>
              <a:t>         </a:t>
            </a:r>
            <a:r>
              <a:rPr lang="zh-CN" altLang="en-US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寸草不生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                   </a:t>
            </a:r>
            <a:r>
              <a:rPr lang="zh-CN" altLang="en-US" b="1" dirty="0" smtClean="0">
                <a:solidFill>
                  <a:srgbClr val="7030A0"/>
                </a:solidFill>
                <a:latin typeface="楷体" pitchFamily="49" charset="-122"/>
                <a:ea typeface="楷体" pitchFamily="49" charset="-122"/>
              </a:rPr>
              <a:t>死寂的荒漠，   </a:t>
            </a:r>
            <a:endParaRPr lang="en-US" altLang="zh-CN" b="1" dirty="0" smtClean="0">
              <a:solidFill>
                <a:srgbClr val="7030A0"/>
              </a:solidFill>
              <a:latin typeface="楷体" pitchFamily="49" charset="-122"/>
              <a:ea typeface="楷体" pitchFamily="49" charset="-122"/>
            </a:endParaRPr>
          </a:p>
          <a:p>
            <a:pPr marL="0" indent="0">
              <a:buNone/>
            </a:pPr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                                              </a:t>
            </a:r>
            <a:r>
              <a:rPr lang="zh-CN" altLang="en-US" b="1" dirty="0" smtClean="0">
                <a:solidFill>
                  <a:srgbClr val="7030A0"/>
                </a:solidFill>
                <a:latin typeface="楷体" pitchFamily="49" charset="-122"/>
                <a:ea typeface="楷体" pitchFamily="49" charset="-122"/>
              </a:rPr>
              <a:t>令人恐怖</a:t>
            </a:r>
            <a:endParaRPr lang="en-US" altLang="zh-CN" b="1" dirty="0" smtClean="0">
              <a:solidFill>
                <a:srgbClr val="7030A0"/>
              </a:solidFill>
              <a:latin typeface="楷体" pitchFamily="49" charset="-122"/>
              <a:ea typeface="楷体" pitchFamily="49" charset="-122"/>
            </a:endParaRP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   </a:t>
            </a: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不见飞鸟</a:t>
            </a:r>
            <a:endParaRPr 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Left Brace 4"/>
          <p:cNvSpPr/>
          <p:nvPr/>
        </p:nvSpPr>
        <p:spPr>
          <a:xfrm>
            <a:off x="2299854" y="1353727"/>
            <a:ext cx="609600" cy="44958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5257800" y="335931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16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8000" b="1" dirty="0" smtClean="0">
                <a:solidFill>
                  <a:srgbClr val="C00000"/>
                </a:solidFill>
                <a:latin typeface="楷体" pitchFamily="49" charset="-122"/>
                <a:ea typeface="楷体" pitchFamily="49" charset="-122"/>
              </a:rPr>
              <a:t>中心思想</a:t>
            </a:r>
            <a:endParaRPr lang="en-US" sz="8000" b="1" dirty="0">
              <a:solidFill>
                <a:srgbClr val="C0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揭示人类对自然贪婪和盲目的索取，导致悲剧</a:t>
            </a:r>
            <a:endParaRPr lang="en-US" altLang="zh-CN" sz="40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树立环保意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识和可持续发展观念</a:t>
            </a:r>
            <a:endParaRPr lang="en-US" altLang="zh-CN" sz="4000" b="1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传达对大自然环境的忧</a:t>
            </a:r>
            <a:r>
              <a:rPr lang="zh-CN" altLang="en-US" sz="4000" b="1" dirty="0">
                <a:latin typeface="楷体" pitchFamily="49" charset="-122"/>
                <a:ea typeface="楷体" pitchFamily="49" charset="-122"/>
              </a:rPr>
              <a:t>患意</a:t>
            </a:r>
            <a:r>
              <a:rPr lang="zh-CN" altLang="en-US" sz="4000" b="1" dirty="0" smtClean="0">
                <a:latin typeface="楷体" pitchFamily="49" charset="-122"/>
                <a:ea typeface="楷体" pitchFamily="49" charset="-122"/>
              </a:rPr>
              <a:t>识</a:t>
            </a:r>
            <a:endParaRPr lang="en-US" sz="40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91944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108</TotalTime>
  <Words>312</Words>
  <Application>Microsoft Office PowerPoint</Application>
  <PresentationFormat>On-screen Show (4:3)</PresentationFormat>
  <Paragraphs>55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NewsPrint</vt:lpstr>
      <vt:lpstr>罗布泊，消逝的仙湖</vt:lpstr>
      <vt:lpstr>PowerPoint Presentation</vt:lpstr>
      <vt:lpstr>罗布泊</vt:lpstr>
      <vt:lpstr>报告文学</vt:lpstr>
      <vt:lpstr>表现手法</vt:lpstr>
      <vt:lpstr>PowerPoint Presentation</vt:lpstr>
      <vt:lpstr>PowerPoint Presentation</vt:lpstr>
      <vt:lpstr>PowerPoint Presentation</vt:lpstr>
      <vt:lpstr>PowerPoint Presentation</vt:lpstr>
      <vt:lpstr>中心思想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罗布泊，消逝的仙湖</dc:title>
  <dc:creator>User</dc:creator>
  <cp:lastModifiedBy>User</cp:lastModifiedBy>
  <cp:revision>12</cp:revision>
  <dcterms:created xsi:type="dcterms:W3CDTF">2014-04-20T06:23:11Z</dcterms:created>
  <dcterms:modified xsi:type="dcterms:W3CDTF">2014-04-20T09:20:39Z</dcterms:modified>
</cp:coreProperties>
</file>