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5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50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5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5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5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10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5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80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2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D354C-849D-45AA-B8EC-BE757A51EFAB}" type="datetimeFigureOut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12D99-1DB9-496F-AA01-E3BE0AB0C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63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6000" b="1" dirty="0" smtClean="0"/>
              <a:t>第十九课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33714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第一段</a:t>
            </a:r>
            <a:endParaRPr 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开篇四句是对人物身份的交待。</a:t>
            </a:r>
            <a:endParaRPr lang="en-US" altLang="zh-CN" sz="36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姓名不明，而以宅旁五棵柳树为别号。</a:t>
            </a:r>
            <a:endParaRPr lang="en-US" altLang="zh-CN" sz="36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隐姓埋名、深藏避世，隐隐散发出一股田园气息，映衬出一个田园幽居者的形象。</a:t>
            </a:r>
            <a:endParaRPr lang="en-US" altLang="zh-CN" sz="36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“闲静少言”</a:t>
            </a:r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与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“不慕荣利</a:t>
            </a:r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”相照应，“闲静”即不喜交往，“少言”即不喜应酬。</a:t>
            </a:r>
            <a:endParaRPr lang="en-US" sz="3600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127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791200"/>
          </a:xfrm>
        </p:spPr>
        <p:txBody>
          <a:bodyPr>
            <a:normAutofit/>
          </a:bodyPr>
          <a:lstStyle/>
          <a:p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“好读书”</a:t>
            </a: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四句是讲读书。</a:t>
            </a:r>
            <a:endParaRPr lang="en-US" altLang="zh-CN" sz="2800" dirty="0" smtClean="0">
              <a:latin typeface="楷体" pitchFamily="49" charset="-122"/>
              <a:ea typeface="楷体" pitchFamily="49" charset="-122"/>
            </a:endParaRPr>
          </a:p>
          <a:p>
            <a:pPr lvl="1"/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读书不求对书的系统的深入的把握，只重在会意。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“性嗜酒”</a:t>
            </a: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八句是讲饮酒。</a:t>
            </a:r>
            <a:endParaRPr lang="en-US" altLang="zh-CN" sz="2800" dirty="0" smtClean="0">
              <a:latin typeface="楷体" pitchFamily="49" charset="-122"/>
              <a:ea typeface="楷体" pitchFamily="49" charset="-122"/>
            </a:endParaRPr>
          </a:p>
          <a:p>
            <a:pPr lvl="1"/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亲旧招饮，造饮则醉，却不以去留为意，见出先生之意在酒而不在人。于酒有情，于人无意，把嗜酒之味写得更为浓足。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“环堵”</a:t>
            </a:r>
            <a:r>
              <a:rPr lang="zh-CN" altLang="en-US" sz="2800" dirty="0" smtClean="0">
                <a:latin typeface="楷体" pitchFamily="49" charset="-122"/>
                <a:ea typeface="楷体" pitchFamily="49" charset="-122"/>
              </a:rPr>
              <a:t>五句是写安贫。</a:t>
            </a:r>
            <a:endParaRPr lang="en-US" altLang="zh-CN" sz="2800" dirty="0" smtClean="0">
              <a:latin typeface="楷体" pitchFamily="49" charset="-122"/>
              <a:ea typeface="楷体" pitchFamily="49" charset="-122"/>
            </a:endParaRPr>
          </a:p>
          <a:p>
            <a:pPr lvl="1"/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吃穿住</a:t>
            </a:r>
            <a:r>
              <a:rPr lang="zh-CN" altLang="en-US" dirty="0">
                <a:latin typeface="楷体" pitchFamily="49" charset="-122"/>
                <a:ea typeface="楷体" pitchFamily="49" charset="-122"/>
              </a:rPr>
              <a:t>皆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不堪，却处之坦然。不因贫夺志，也不因贫败意，见出先生的高处。</a:t>
            </a:r>
            <a:endParaRPr lang="en-US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06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“常著”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四句是写著文。</a:t>
            </a:r>
            <a:endParaRPr lang="en-US" altLang="zh-CN" dirty="0" smtClean="0">
              <a:latin typeface="楷体" pitchFamily="49" charset="-122"/>
              <a:ea typeface="楷体" pitchFamily="49" charset="-122"/>
            </a:endParaRPr>
          </a:p>
          <a:p>
            <a:pPr lvl="1"/>
            <a:r>
              <a:rPr lang="zh-CN" altLang="en-US" sz="3200" dirty="0" smtClean="0">
                <a:latin typeface="楷体" pitchFamily="49" charset="-122"/>
                <a:ea typeface="楷体" pitchFamily="49" charset="-122"/>
              </a:rPr>
              <a:t>他吟诗作文，用意也是在示志娱情。示什么志，娱什么情呢？就是憎恶世俗，守志于田园，甚至是陶醉于田园。他借文章抒发自乐其志，所以忘怀于世俗的得失，以此自终。</a:t>
            </a:r>
            <a:endParaRPr lang="en-US" altLang="zh-CN" sz="32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四个方面概括起来就是：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读书适意，醉酒陶情，安贫乐道，著文娱志</a:t>
            </a:r>
            <a:r>
              <a:rPr lang="zh-CN" altLang="en-US" dirty="0" smtClean="0">
                <a:latin typeface="楷体" pitchFamily="49" charset="-122"/>
                <a:ea typeface="楷体" pitchFamily="49" charset="-122"/>
              </a:rPr>
              <a:t>。通过这几个方面的勾画，一个坚守节操、不随流俗的“高人”形象便立起来了。</a:t>
            </a:r>
            <a:endParaRPr lang="en-US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119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第二段</a:t>
            </a:r>
            <a:endParaRPr 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“赞”是历史传记的一种体式，缀于传文之末。</a:t>
            </a:r>
            <a:endParaRPr lang="en-US" altLang="zh-CN" sz="36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引用春秋齐人黔娄妻子的话：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“不戚戚于贫贱，不汲汲于富贵”</a:t>
            </a:r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来赞扬五柳先生。</a:t>
            </a:r>
            <a:endParaRPr lang="en-US" altLang="zh-CN" sz="3600" dirty="0" smtClean="0">
              <a:latin typeface="楷体" pitchFamily="49" charset="-122"/>
              <a:ea typeface="楷体" pitchFamily="49" charset="-122"/>
            </a:endParaRPr>
          </a:p>
          <a:p>
            <a:r>
              <a:rPr lang="zh-CN" altLang="en-US" sz="3600" dirty="0" smtClean="0">
                <a:latin typeface="楷体" pitchFamily="49" charset="-122"/>
                <a:ea typeface="楷体" pitchFamily="49" charset="-122"/>
              </a:rPr>
              <a:t>“无怀氏”和“葛天氏”是上古贤君，称五柳先生为其民，是对先生高洁人格的再度赞扬。</a:t>
            </a:r>
            <a:endParaRPr lang="en-US" sz="3600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65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505</Words>
  <Application>Microsoft Office PowerPoint</Application>
  <PresentationFormat>On-screen Show (4:3)</PresentationFormat>
  <Paragraphs>20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第十九课</vt:lpstr>
      <vt:lpstr>第一段</vt:lpstr>
      <vt:lpstr>PowerPoint Presentation</vt:lpstr>
      <vt:lpstr>PowerPoint Presentation</vt:lpstr>
      <vt:lpstr>第二段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</cp:revision>
  <dcterms:created xsi:type="dcterms:W3CDTF">2014-03-20T18:01:34Z</dcterms:created>
  <dcterms:modified xsi:type="dcterms:W3CDTF">2014-03-20T19:12:33Z</dcterms:modified>
</cp:coreProperties>
</file>