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2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5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0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9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6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77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6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2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1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160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98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BCD8D0-C2B3-447F-9386-CFC1D4DFE438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E8F6F-1DD0-4043-AF3A-0A7088D2D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8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dirty="0" smtClean="0">
                <a:latin typeface="楷体" pitchFamily="49" charset="-122"/>
                <a:ea typeface="楷体" pitchFamily="49" charset="-122"/>
              </a:rPr>
            </a:b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                     </a:t>
            </a:r>
            <a:br>
              <a:rPr lang="en-US" altLang="zh-CN" dirty="0" smtClean="0">
                <a:latin typeface="楷体" pitchFamily="49" charset="-122"/>
                <a:ea typeface="楷体" pitchFamily="49" charset="-122"/>
              </a:rPr>
            </a:br>
            <a:r>
              <a:rPr lang="en-US" altLang="zh-CN" dirty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dirty="0">
                <a:latin typeface="楷体" pitchFamily="49" charset="-122"/>
                <a:ea typeface="楷体" pitchFamily="49" charset="-122"/>
              </a:rPr>
            </a:b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dirty="0" smtClean="0">
                <a:latin typeface="楷体" pitchFamily="49" charset="-122"/>
                <a:ea typeface="楷体" pitchFamily="49" charset="-122"/>
              </a:rPr>
            </a:br>
            <a:r>
              <a:rPr lang="en-US" altLang="zh-CN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                       </a:t>
            </a:r>
            <a:r>
              <a:rPr lang="en-US" altLang="zh-CN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  </a:t>
            </a:r>
            <a:br>
              <a:rPr lang="en-US" altLang="zh-CN" dirty="0" smtClean="0">
                <a:latin typeface="楷体" pitchFamily="49" charset="-122"/>
                <a:ea typeface="楷体" pitchFamily="49" charset="-122"/>
              </a:rPr>
            </a:br>
            <a:endParaRPr 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648200" y="381000"/>
            <a:ext cx="4038600" cy="6096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5400" b="1" dirty="0" smtClean="0">
                <a:latin typeface="楷体" pitchFamily="49" charset="-122"/>
                <a:ea typeface="楷体" pitchFamily="49" charset="-122"/>
              </a:rPr>
              <a:t>第十八课</a:t>
            </a:r>
            <a:endParaRPr lang="en-US" altLang="zh-CN" sz="5400" b="1" dirty="0" smtClean="0">
              <a:latin typeface="楷体" pitchFamily="49" charset="-122"/>
              <a:ea typeface="楷体" pitchFamily="49" charset="-122"/>
            </a:endParaRPr>
          </a:p>
          <a:p>
            <a:pPr marL="0" indent="0">
              <a:buNone/>
            </a:pPr>
            <a:endParaRPr lang="en-US" sz="6000" dirty="0" smtClean="0">
              <a:latin typeface="楷体" pitchFamily="49" charset="-122"/>
              <a:ea typeface="楷体" pitchFamily="49" charset="-122"/>
            </a:endParaRPr>
          </a:p>
          <a:p>
            <a:pPr marL="0" indent="0">
              <a:buNone/>
            </a:pPr>
            <a:r>
              <a:rPr lang="en-US" sz="6000" b="1" dirty="0" smtClean="0">
                <a:latin typeface="楷体" pitchFamily="49" charset="-122"/>
                <a:ea typeface="楷体" pitchFamily="49" charset="-122"/>
              </a:rPr>
              <a:t>&lt;</a:t>
            </a:r>
            <a:r>
              <a:rPr lang="zh-CN" altLang="en-US" sz="6000" b="1" dirty="0" smtClean="0">
                <a:latin typeface="楷体" pitchFamily="49" charset="-122"/>
                <a:ea typeface="楷体" pitchFamily="49" charset="-122"/>
              </a:rPr>
              <a:t>屈原列传</a:t>
            </a:r>
            <a:r>
              <a:rPr lang="en-US" sz="6000" b="1" dirty="0" smtClean="0">
                <a:latin typeface="楷体" pitchFamily="49" charset="-122"/>
                <a:ea typeface="楷体" pitchFamily="49" charset="-122"/>
              </a:rPr>
              <a:t>&gt;</a:t>
            </a:r>
          </a:p>
          <a:p>
            <a:pPr marL="0" indent="0">
              <a:buNone/>
            </a:pPr>
            <a:endParaRPr lang="en-US" altLang="zh-CN" sz="4800" dirty="0" smtClean="0"/>
          </a:p>
          <a:p>
            <a:pPr marL="0" indent="0">
              <a:buNone/>
            </a:pPr>
            <a:endParaRPr lang="en-US" altLang="zh-CN" sz="4800" dirty="0" smtClean="0"/>
          </a:p>
          <a:p>
            <a:pPr marL="0" indent="0">
              <a:buNone/>
            </a:pPr>
            <a:r>
              <a:rPr lang="zh-CN" altLang="en-US" sz="4800" dirty="0" smtClean="0"/>
              <a:t>              </a:t>
            </a:r>
            <a:r>
              <a:rPr lang="zh-CN" altLang="en-US" sz="4800" b="1" dirty="0" smtClean="0">
                <a:latin typeface="楷体" pitchFamily="49" charset="-122"/>
                <a:ea typeface="楷体" pitchFamily="49" charset="-122"/>
              </a:rPr>
              <a:t>司</a:t>
            </a:r>
            <a:r>
              <a:rPr lang="zh-CN" altLang="en-US" sz="4800" b="1" dirty="0">
                <a:latin typeface="楷体" pitchFamily="49" charset="-122"/>
                <a:ea typeface="楷体" pitchFamily="49" charset="-122"/>
              </a:rPr>
              <a:t>马迁</a:t>
            </a:r>
            <a:endParaRPr lang="en-US" sz="48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3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这篇课文共</a:t>
            </a:r>
            <a:r>
              <a:rPr lang="en-US" altLang="zh-CN" b="1" dirty="0">
                <a:latin typeface="楷体" pitchFamily="49" charset="-122"/>
                <a:ea typeface="楷体" pitchFamily="49" charset="-122"/>
              </a:rPr>
              <a:t>12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段，可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分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个</a:t>
            </a:r>
            <a:r>
              <a:rPr lang="zh-CN" altLang="en-US" b="1" dirty="0">
                <a:latin typeface="楷体" pitchFamily="49" charset="-122"/>
                <a:ea typeface="楷体" pitchFamily="49" charset="-122"/>
              </a:rPr>
              <a:t>部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分</a:t>
            </a:r>
            <a:endParaRPr 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pPr>
              <a:buFont typeface="Courier New" pitchFamily="49" charset="0"/>
              <a:buChar char="o"/>
            </a:pP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第一部分（第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至第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段）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pPr lvl="1"/>
            <a:r>
              <a:rPr lang="zh-CN" altLang="en-US" sz="3200" dirty="0">
                <a:latin typeface="楷体" pitchFamily="49" charset="-122"/>
                <a:ea typeface="楷体" pitchFamily="49" charset="-122"/>
              </a:rPr>
              <a:t>屈</a:t>
            </a:r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原：“任”   “疏”</a:t>
            </a:r>
            <a:endParaRPr lang="en-US" altLang="zh-CN" sz="3200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1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段：写屈原的身份、才识。以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“王甚任之”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总括楚怀王对屈原的信任。以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“博”、“强”、“明”、“娴”、“图议”、“接遇”和“应对”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点明信任的原因，也点明了下文上官大夫忌妒的原因。</a:t>
            </a:r>
            <a:endParaRPr lang="en-US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671455" y="2961340"/>
            <a:ext cx="6096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4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3600" dirty="0" smtClean="0"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段：写上官大夫妒贤进谗和怀王信谗，屈原被怀王疏远。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“王怒而疏屈平”</a:t>
            </a:r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总括屈原政治生活中的第一个不幸。</a:t>
            </a:r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与上文的“王甚任之”形成强烈对比，这一“任”一“疏”，见出楚王反复无常，践踏人才。上有昏君，下有佞臣，楚国政治的腐败黑暗可想而知。</a:t>
            </a:r>
            <a:endParaRPr lang="en-US" sz="3600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454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/>
          </a:bodyPr>
          <a:lstStyle/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3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段：写屈原创作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离骚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的缘由以及对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离骚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的高度评价。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离骚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是由怨愤产生的。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“王听之不聪”、“谗谄之蔽明”、“邪曲之害公”、“方正之不容”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“信而见疑，忠而被谤”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“穷”则“怨”，“怨”则“歌”，于是司马迁作出推断：“屈平之作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离骚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，盖自怨生也。”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把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离骚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与楚国黑暗腐败的政治环境和屈原的主观感受紧密地联系起来，表明写作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离骚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正是屈原对黑暗现实的反抗和控诉。</a:t>
            </a:r>
            <a:endParaRPr lang="en-US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203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endParaRPr lang="en-US" altLang="zh-CN" sz="4000" dirty="0" smtClean="0">
              <a:latin typeface="楷体" pitchFamily="49" charset="-122"/>
              <a:ea typeface="楷体" pitchFamily="49" charset="-122"/>
            </a:endParaRPr>
          </a:p>
          <a:p>
            <a:pPr>
              <a:buFont typeface="Courier New" pitchFamily="49" charset="0"/>
              <a:buChar char="o"/>
            </a:pP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第二部分（第</a:t>
            </a:r>
            <a:r>
              <a:rPr lang="en-US" altLang="zh-CN" sz="4000" dirty="0" smtClean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至第</a:t>
            </a:r>
            <a:r>
              <a:rPr lang="en-US" altLang="zh-CN" sz="4000" dirty="0" smtClean="0">
                <a:latin typeface="楷体" pitchFamily="49" charset="-122"/>
                <a:ea typeface="楷体" pitchFamily="49" charset="-122"/>
              </a:rPr>
              <a:t>10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段）</a:t>
            </a:r>
            <a:endParaRPr lang="en-US" altLang="zh-CN" sz="4000" dirty="0" smtClean="0">
              <a:latin typeface="楷体" pitchFamily="49" charset="-122"/>
              <a:ea typeface="楷体" pitchFamily="49" charset="-122"/>
            </a:endParaRPr>
          </a:p>
          <a:p>
            <a:pPr lvl="1"/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屈原：“黜”  “迁”</a:t>
            </a:r>
            <a:endParaRPr lang="en-US" altLang="zh-CN" sz="40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4000" dirty="0" smtClean="0">
                <a:latin typeface="楷体" pitchFamily="49" charset="-122"/>
                <a:ea typeface="楷体" pitchFamily="49" charset="-122"/>
              </a:rPr>
              <a:t>4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至第</a:t>
            </a:r>
            <a:r>
              <a:rPr lang="en-US" altLang="zh-CN" sz="4000" dirty="0" smtClean="0">
                <a:latin typeface="楷体" pitchFamily="49" charset="-122"/>
                <a:ea typeface="楷体" pitchFamily="49" charset="-122"/>
              </a:rPr>
              <a:t>7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段：写屈原被怀王罢黜后，怀王三次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被骗</a:t>
            </a:r>
            <a:r>
              <a:rPr lang="zh-CN" altLang="en-US" sz="4000" dirty="0" smtClean="0">
                <a:latin typeface="楷体" pitchFamily="49" charset="-122"/>
                <a:ea typeface="楷体" pitchFamily="49" charset="-122"/>
              </a:rPr>
              <a:t>，最终客死于秦，突出屈原的个人遭遇与楚国命运息息相关。</a:t>
            </a:r>
            <a:endParaRPr lang="en-US" sz="40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4419600" y="2514600"/>
            <a:ext cx="533400" cy="2423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3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endParaRPr lang="en-US" altLang="zh-CN" sz="48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4800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4800" dirty="0" smtClean="0">
                <a:latin typeface="楷体" pitchFamily="49" charset="-122"/>
                <a:ea typeface="楷体" pitchFamily="49" charset="-122"/>
              </a:rPr>
              <a:t>8</a:t>
            </a:r>
            <a:r>
              <a:rPr lang="zh-CN" altLang="en-US" sz="4800" dirty="0" smtClean="0">
                <a:latin typeface="楷体" pitchFamily="49" charset="-122"/>
                <a:ea typeface="楷体" pitchFamily="49" charset="-122"/>
              </a:rPr>
              <a:t>至第</a:t>
            </a:r>
            <a:r>
              <a:rPr lang="en-US" altLang="zh-CN" sz="4800" dirty="0" smtClean="0">
                <a:latin typeface="楷体" pitchFamily="49" charset="-122"/>
                <a:ea typeface="楷体" pitchFamily="49" charset="-122"/>
              </a:rPr>
              <a:t>10</a:t>
            </a:r>
            <a:r>
              <a:rPr lang="zh-CN" altLang="en-US" sz="4800" dirty="0" smtClean="0">
                <a:latin typeface="楷体" pitchFamily="49" charset="-122"/>
                <a:ea typeface="楷体" pitchFamily="49" charset="-122"/>
              </a:rPr>
              <a:t>段：写顷襄王昏庸，屈原被“迁”。这一层突出屈原遭放逐后还</a:t>
            </a:r>
            <a:r>
              <a:rPr lang="zh-CN" altLang="en-US" sz="4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“眷顾楚国，系心怀王”</a:t>
            </a:r>
            <a:r>
              <a:rPr lang="zh-CN" altLang="en-US" sz="4800" dirty="0" smtClean="0">
                <a:latin typeface="楷体" pitchFamily="49" charset="-122"/>
                <a:ea typeface="楷体" pitchFamily="49" charset="-122"/>
              </a:rPr>
              <a:t>，又一次为屈原作不平之鸣。</a:t>
            </a:r>
            <a:endParaRPr lang="en-US" sz="4800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516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第三部分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11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段）：写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屈原自沉汨罗的经过。这部分着重记叙了屈原与渔父的两次对话。第一次对话揭示出屈原的悲剧是时代的悲剧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。“举世混浊而我独清，众人皆醉而我独醒”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，“清”者“醒”者必然是厄运。第二次对话突出屈原的高贵品质：宁愿葬身鱼腹，也不同流合污苟且偷生。这部分形为记叙，实为议论。</a:t>
            </a:r>
          </a:p>
          <a:p>
            <a:endParaRPr lang="zh-CN" altLang="en-US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第四部分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（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dirty="0" smtClean="0">
                <a:latin typeface="楷体" pitchFamily="49" charset="-122"/>
                <a:ea typeface="楷体" pitchFamily="49" charset="-122"/>
              </a:rPr>
              <a:t>12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段）：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写屈原死后的影响。一是屈原创造的楚辞一体，作者后继有人，但都不能像屈原那样直谏；一是屈原死后，楚为秦所灭。</a:t>
            </a:r>
            <a:endParaRPr lang="en-US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232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733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                                                     </vt:lpstr>
      <vt:lpstr>这篇课文共12段，可分4个部分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第十八课 &lt;屈原列传&gt; 司马迁 </dc:title>
  <dc:creator>User</dc:creator>
  <cp:lastModifiedBy>User</cp:lastModifiedBy>
  <cp:revision>10</cp:revision>
  <dcterms:created xsi:type="dcterms:W3CDTF">2014-03-20T16:39:54Z</dcterms:created>
  <dcterms:modified xsi:type="dcterms:W3CDTF">2014-03-20T18:01:00Z</dcterms:modified>
</cp:coreProperties>
</file>