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28F6473-45AC-4982-AF6F-400154BC9E12}" type="datetimeFigureOut">
              <a:rPr lang="en-MY" smtClean="0"/>
              <a:t>4/30/2013</a:t>
            </a:fld>
            <a:endParaRPr lang="en-MY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MY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D8DD997-E385-41CF-B94A-ED4A6FD97EB1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8F6473-45AC-4982-AF6F-400154BC9E12}" type="datetimeFigureOut">
              <a:rPr lang="en-MY" smtClean="0"/>
              <a:t>4/30/2013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8DD997-E385-41CF-B94A-ED4A6FD97EB1}" type="slidenum">
              <a:rPr lang="en-MY" smtClean="0"/>
              <a:t>‹#›</a:t>
            </a:fld>
            <a:endParaRPr lang="en-MY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8F6473-45AC-4982-AF6F-400154BC9E12}" type="datetimeFigureOut">
              <a:rPr lang="en-MY" smtClean="0"/>
              <a:t>4/30/2013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8DD997-E385-41CF-B94A-ED4A6FD97EB1}" type="slidenum">
              <a:rPr lang="en-MY" smtClean="0"/>
              <a:t>‹#›</a:t>
            </a:fld>
            <a:endParaRPr lang="en-MY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8F6473-45AC-4982-AF6F-400154BC9E12}" type="datetimeFigureOut">
              <a:rPr lang="en-MY" smtClean="0"/>
              <a:t>4/30/2013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8DD997-E385-41CF-B94A-ED4A6FD97EB1}" type="slidenum">
              <a:rPr lang="en-MY" smtClean="0"/>
              <a:t>‹#›</a:t>
            </a:fld>
            <a:endParaRPr lang="en-MY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8F6473-45AC-4982-AF6F-400154BC9E12}" type="datetimeFigureOut">
              <a:rPr lang="en-MY" smtClean="0"/>
              <a:t>4/30/2013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8DD997-E385-41CF-B94A-ED4A6FD97EB1}" type="slidenum">
              <a:rPr lang="en-MY" smtClean="0"/>
              <a:t>‹#›</a:t>
            </a:fld>
            <a:endParaRPr lang="en-MY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8F6473-45AC-4982-AF6F-400154BC9E12}" type="datetimeFigureOut">
              <a:rPr lang="en-MY" smtClean="0"/>
              <a:t>4/30/2013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8DD997-E385-41CF-B94A-ED4A6FD97EB1}" type="slidenum">
              <a:rPr lang="en-MY" smtClean="0"/>
              <a:t>‹#›</a:t>
            </a:fld>
            <a:endParaRPr lang="en-MY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8F6473-45AC-4982-AF6F-400154BC9E12}" type="datetimeFigureOut">
              <a:rPr lang="en-MY" smtClean="0"/>
              <a:t>4/30/2013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8DD997-E385-41CF-B94A-ED4A6FD97EB1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28F6473-45AC-4982-AF6F-400154BC9E12}" type="datetimeFigureOut">
              <a:rPr lang="en-MY" smtClean="0"/>
              <a:t>4/30/2013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8DD997-E385-41CF-B94A-ED4A6FD97EB1}" type="slidenum">
              <a:rPr lang="en-MY" smtClean="0"/>
              <a:t>‹#›</a:t>
            </a:fld>
            <a:endParaRPr lang="en-MY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28F6473-45AC-4982-AF6F-400154BC9E12}" type="datetimeFigureOut">
              <a:rPr lang="en-MY" smtClean="0"/>
              <a:t>4/30/2013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D8DD997-E385-41CF-B94A-ED4A6FD97EB1}" type="slidenum">
              <a:rPr lang="en-MY" smtClean="0"/>
              <a:t>‹#›</a:t>
            </a:fld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8F6473-45AC-4982-AF6F-400154BC9E12}" type="datetimeFigureOut">
              <a:rPr lang="en-MY" smtClean="0"/>
              <a:t>4/30/2013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8DD997-E385-41CF-B94A-ED4A6FD97EB1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8F6473-45AC-4982-AF6F-400154BC9E12}" type="datetimeFigureOut">
              <a:rPr lang="en-MY" smtClean="0"/>
              <a:t>4/30/2013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8DD997-E385-41CF-B94A-ED4A6FD97EB1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28F6473-45AC-4982-AF6F-400154BC9E12}" type="datetimeFigureOut">
              <a:rPr lang="en-MY" smtClean="0"/>
              <a:t>4/30/2013</a:t>
            </a:fld>
            <a:endParaRPr lang="en-MY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MY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D8DD997-E385-41CF-B94A-ED4A6FD97EB1}" type="slidenum">
              <a:rPr lang="en-MY" smtClean="0"/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第十四课 玫瑰花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b="1" dirty="0" smtClean="0">
                <a:solidFill>
                  <a:schemeClr val="tx1"/>
                </a:solidFill>
              </a:rPr>
              <a:t>杨逵</a:t>
            </a:r>
            <a:endParaRPr lang="en-MY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26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600" dirty="0" smtClean="0"/>
              <a:t>杨逵（</a:t>
            </a:r>
            <a:r>
              <a:rPr lang="en-US" altLang="zh-CN" sz="3600" dirty="0" smtClean="0"/>
              <a:t>1905-1985</a:t>
            </a:r>
            <a:r>
              <a:rPr lang="zh-CN" altLang="en-US" sz="3600" dirty="0" smtClean="0"/>
              <a:t>），原名杨贵，台湾著名作家。</a:t>
            </a:r>
            <a:endParaRPr lang="en-US" altLang="zh-CN" sz="3600" dirty="0" smtClean="0"/>
          </a:p>
          <a:p>
            <a:r>
              <a:rPr lang="zh-CN" altLang="en-US" sz="3600" dirty="0" smtClean="0"/>
              <a:t>“</a:t>
            </a:r>
            <a:r>
              <a:rPr lang="zh-CN" altLang="en-US" sz="3600" dirty="0" smtClean="0">
                <a:solidFill>
                  <a:srgbClr val="C00000"/>
                </a:solidFill>
              </a:rPr>
              <a:t>压不扁的玫瑰花</a:t>
            </a:r>
            <a:r>
              <a:rPr lang="zh-CN" altLang="en-US" sz="3600" dirty="0" smtClean="0"/>
              <a:t>”形象使他在中国现代文学史上享有独特的地位。</a:t>
            </a:r>
            <a:endParaRPr lang="en-US" altLang="zh-CN" sz="3600" dirty="0" smtClean="0"/>
          </a:p>
          <a:p>
            <a:r>
              <a:rPr lang="zh-CN" altLang="en-US" sz="3600" dirty="0"/>
              <a:t>作</a:t>
            </a:r>
            <a:r>
              <a:rPr lang="zh-CN" altLang="en-US" sz="3600" dirty="0" smtClean="0"/>
              <a:t>品：</a:t>
            </a:r>
            <a:r>
              <a:rPr lang="en-US" altLang="zh-CN" sz="3600" dirty="0" smtClean="0"/>
              <a:t>《</a:t>
            </a:r>
            <a:r>
              <a:rPr lang="zh-CN" altLang="en-US" sz="3600" dirty="0" smtClean="0"/>
              <a:t>鹅妈妈出嫁</a:t>
            </a:r>
            <a:r>
              <a:rPr lang="en-US" altLang="zh-CN" sz="3600" dirty="0" smtClean="0"/>
              <a:t>》</a:t>
            </a:r>
            <a:r>
              <a:rPr lang="zh-CN" altLang="en-US" sz="3600" dirty="0" smtClean="0"/>
              <a:t>（小说集）、</a:t>
            </a:r>
            <a:r>
              <a:rPr lang="en-US" altLang="zh-CN" sz="3600" dirty="0" smtClean="0"/>
              <a:t>《</a:t>
            </a:r>
            <a:r>
              <a:rPr lang="zh-CN" altLang="en-US" sz="3600" dirty="0" smtClean="0"/>
              <a:t>羊头集</a:t>
            </a:r>
            <a:r>
              <a:rPr lang="en-US" altLang="zh-CN" sz="3600" dirty="0" smtClean="0"/>
              <a:t>》</a:t>
            </a:r>
            <a:r>
              <a:rPr lang="zh-CN" altLang="en-US" sz="3600" dirty="0" smtClean="0"/>
              <a:t>（散文集）。</a:t>
            </a:r>
            <a:endParaRPr lang="en-MY" sz="36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作者简介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208894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000" dirty="0" smtClean="0"/>
              <a:t>记叙文</a:t>
            </a:r>
            <a:endParaRPr lang="en-US" altLang="zh-CN" sz="4000" dirty="0" smtClean="0"/>
          </a:p>
          <a:p>
            <a:pPr algn="ctr"/>
            <a:endParaRPr lang="en-US" sz="4000" dirty="0"/>
          </a:p>
          <a:p>
            <a:pPr algn="ctr"/>
            <a:endParaRPr lang="en-US" sz="4000" dirty="0" smtClean="0"/>
          </a:p>
          <a:p>
            <a:pPr algn="ctr"/>
            <a:r>
              <a:rPr lang="zh-CN" altLang="en-US" sz="4000" dirty="0"/>
              <a:t>选</a:t>
            </a:r>
            <a:r>
              <a:rPr lang="zh-CN" altLang="en-US" sz="4000" dirty="0" smtClean="0"/>
              <a:t>自</a:t>
            </a:r>
            <a:r>
              <a:rPr lang="en-US" altLang="zh-CN" sz="4000" dirty="0" smtClean="0"/>
              <a:t>《</a:t>
            </a:r>
            <a:r>
              <a:rPr lang="zh-CN" altLang="en-US" sz="4000" dirty="0" smtClean="0"/>
              <a:t>中外名家微型小说大展</a:t>
            </a:r>
            <a:r>
              <a:rPr lang="en-US" altLang="zh-CN" sz="4000" dirty="0" smtClean="0"/>
              <a:t>》</a:t>
            </a:r>
            <a:r>
              <a:rPr lang="zh-CN" altLang="en-US" sz="4000" dirty="0" smtClean="0"/>
              <a:t>。</a:t>
            </a:r>
            <a:endParaRPr lang="en-MY" sz="4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dirty="0" smtClean="0"/>
              <a:t>体裁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53049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 smtClean="0"/>
              <a:t>通过东海花园的老园丁和几个女学生十年前后两次交往的故事，表现了两代人在时代生活的大潮推动下，</a:t>
            </a:r>
            <a:r>
              <a:rPr lang="zh-CN" altLang="en-US" sz="4000" dirty="0" smtClean="0">
                <a:solidFill>
                  <a:srgbClr val="C00000"/>
                </a:solidFill>
              </a:rPr>
              <a:t>对美的生活、美的事物执着的追求和人类社会的自觉责任感。</a:t>
            </a:r>
            <a:endParaRPr lang="en-MY" sz="4000" dirty="0">
              <a:solidFill>
                <a:srgbClr val="C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主题思想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889865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400" dirty="0" smtClean="0"/>
              <a:t>第一意义段：十年前。</a:t>
            </a:r>
            <a:endParaRPr lang="en-US" altLang="zh-CN" sz="4400" dirty="0" smtClean="0"/>
          </a:p>
          <a:p>
            <a:r>
              <a:rPr lang="zh-CN" altLang="en-US" sz="4400" dirty="0" smtClean="0"/>
              <a:t>写国中学生参观东海花园，看望被誉为“压不扁的玫瑰花”的老园丁，接受传统教育和美的熏陶。</a:t>
            </a:r>
            <a:endParaRPr lang="en-MY" sz="44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文章结构（按时间顺序）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2398464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400" dirty="0" smtClean="0"/>
              <a:t>写已经成长起来的自称为“东海花园的新生代”的几个女学生在美国芝加哥接待已经成为学者、作家的老园丁，参观她们在郊区建设起来的玫瑰园。</a:t>
            </a:r>
            <a:endParaRPr lang="en-MY" sz="4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第二意义段：十年后。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4057832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sz="4400" dirty="0" smtClean="0"/>
              <a:t>1.</a:t>
            </a:r>
            <a:r>
              <a:rPr lang="zh-CN" altLang="en-US" sz="4400" dirty="0" smtClean="0"/>
              <a:t>文章情节简单明了，但时间跨度很大。</a:t>
            </a:r>
            <a:endParaRPr lang="en-US" altLang="zh-CN" sz="4400" dirty="0" smtClean="0"/>
          </a:p>
          <a:p>
            <a:r>
              <a:rPr lang="en-US" altLang="zh-CN" sz="4400" dirty="0" smtClean="0"/>
              <a:t>2.</a:t>
            </a:r>
            <a:r>
              <a:rPr lang="zh-CN" altLang="en-US" sz="4400" dirty="0" smtClean="0"/>
              <a:t>在处理记叙的详略上，本文别具特色。</a:t>
            </a:r>
            <a:endParaRPr lang="en-US" altLang="zh-CN" sz="4400" dirty="0" smtClean="0"/>
          </a:p>
          <a:p>
            <a:pPr lvl="1"/>
            <a:r>
              <a:rPr lang="zh-CN" altLang="en-US" sz="4000" dirty="0" smtClean="0"/>
              <a:t>略笔的部分给予读者想象的空间。</a:t>
            </a:r>
            <a:endParaRPr lang="en-MY" sz="4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写作特点：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177504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403648" y="116632"/>
            <a:ext cx="6264696" cy="4525963"/>
          </a:xfrm>
        </p:spPr>
        <p:txBody>
          <a:bodyPr/>
          <a:lstStyle/>
          <a:p>
            <a:r>
              <a:rPr lang="zh-CN" altLang="en-US" dirty="0" smtClean="0"/>
              <a:t>请看课本</a:t>
            </a:r>
            <a:r>
              <a:rPr lang="en-US" altLang="zh-CN" dirty="0" smtClean="0"/>
              <a:t>92</a:t>
            </a:r>
            <a:r>
              <a:rPr lang="zh-CN" altLang="en-US" dirty="0" smtClean="0"/>
              <a:t>页。</a:t>
            </a:r>
            <a:endParaRPr lang="en-MY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-243408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练习：</a:t>
            </a:r>
            <a:endParaRPr lang="en-MY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06226"/>
              </p:ext>
            </p:extLst>
          </p:nvPr>
        </p:nvGraphicFramePr>
        <p:xfrm>
          <a:off x="107504" y="620688"/>
          <a:ext cx="8856985" cy="6328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576064"/>
                <a:gridCol w="2448272"/>
                <a:gridCol w="2376264"/>
                <a:gridCol w="2664297"/>
              </a:tblGrid>
              <a:tr h="144016"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000" dirty="0" smtClean="0"/>
                        <a:t>十年前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000" dirty="0" smtClean="0"/>
                        <a:t>十年后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000" dirty="0" smtClean="0"/>
                        <a:t>去年</a:t>
                      </a:r>
                      <a:endParaRPr lang="en-US" sz="2000" dirty="0"/>
                    </a:p>
                  </a:txBody>
                  <a:tcPr/>
                </a:tc>
              </a:tr>
              <a:tr h="2683807">
                <a:tc rowSpan="2">
                  <a:txBody>
                    <a:bodyPr/>
                    <a:lstStyle/>
                    <a:p>
                      <a:pPr algn="ctr"/>
                      <a:r>
                        <a:rPr lang="zh-CN" altLang="en-US" sz="2000" dirty="0" smtClean="0"/>
                        <a:t>老园丁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000" dirty="0" smtClean="0"/>
                        <a:t>经历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000" dirty="0" smtClean="0"/>
                        <a:t>成为学者、作家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000" dirty="0" smtClean="0"/>
                        <a:t>作为国际知名学者作家</a:t>
                      </a:r>
                      <a:r>
                        <a:rPr lang="en-US" altLang="zh-CN" sz="2000" dirty="0" smtClean="0"/>
                        <a:t>,</a:t>
                      </a:r>
                      <a:r>
                        <a:rPr lang="zh-CN" altLang="en-US" sz="2000" dirty="0" smtClean="0"/>
                        <a:t>应邀参加爱荷华国际写作计划</a:t>
                      </a:r>
                      <a:r>
                        <a:rPr lang="en-US" altLang="zh-CN" sz="2000" dirty="0" smtClean="0"/>
                        <a:t>,</a:t>
                      </a:r>
                      <a:r>
                        <a:rPr lang="zh-CN" altLang="en-US" sz="2000" dirty="0" smtClean="0"/>
                        <a:t>到芝加哥大学参加</a:t>
                      </a:r>
                      <a:r>
                        <a:rPr lang="en-US" altLang="zh-CN" sz="2000" dirty="0" smtClean="0"/>
                        <a:t>“</a:t>
                      </a:r>
                      <a:r>
                        <a:rPr lang="zh-CN" altLang="en-US" sz="2000" dirty="0" smtClean="0"/>
                        <a:t>抗议日本篡改教科书大会</a:t>
                      </a:r>
                      <a:r>
                        <a:rPr lang="en-US" altLang="zh-CN" sz="2000" dirty="0" smtClean="0"/>
                        <a:t>”,</a:t>
                      </a:r>
                      <a:r>
                        <a:rPr lang="zh-CN" altLang="en-US" sz="2000" dirty="0" smtClean="0"/>
                        <a:t>作专题报告。应邀参观芝加哥郊外“东海花园新生代”经营的玫瑰园。</a:t>
                      </a:r>
                      <a:endParaRPr lang="en-US" sz="2000" dirty="0"/>
                    </a:p>
                  </a:txBody>
                  <a:tcPr/>
                </a:tc>
              </a:tr>
              <a:tr h="576064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 smtClean="0"/>
                        <a:t>详略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1968505">
                <a:tc rowSpan="2">
                  <a:txBody>
                    <a:bodyPr/>
                    <a:lstStyle/>
                    <a:p>
                      <a:pPr algn="ctr"/>
                      <a:r>
                        <a:rPr lang="zh-CN" altLang="en-US" sz="2000" dirty="0" smtClean="0"/>
                        <a:t>女学生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000" dirty="0" smtClean="0"/>
                        <a:t>经历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000" dirty="0" smtClean="0"/>
                        <a:t>作为女中学生在中国学习，参观玫瑰园接受传统教育和美的熏陶。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44039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 smtClean="0"/>
                        <a:t>详略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547664" y="1052736"/>
            <a:ext cx="23042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</a:rPr>
              <a:t>“压不扁的玫瑰花”在东海花园种花接待青少年参观者。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24328" y="382878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</a:rPr>
              <a:t>详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67944" y="443711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rgbClr val="C00000"/>
                </a:solidFill>
              </a:rPr>
              <a:t>到美国读生物系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44208" y="4437112"/>
            <a:ext cx="23042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rgbClr val="C00000"/>
                </a:solidFill>
              </a:rPr>
              <a:t>作为留学美国的女大学生，参加“抗议日本篡改教科书大会”，</a:t>
            </a:r>
            <a:r>
              <a:rPr lang="zh-CN" altLang="en-US">
                <a:solidFill>
                  <a:srgbClr val="C00000"/>
                </a:solidFill>
              </a:rPr>
              <a:t>接</a:t>
            </a:r>
            <a:r>
              <a:rPr lang="zh-CN" altLang="en-US" smtClean="0">
                <a:solidFill>
                  <a:srgbClr val="C00000"/>
                </a:solidFill>
              </a:rPr>
              <a:t>老</a:t>
            </a:r>
            <a:r>
              <a:rPr lang="zh-CN" altLang="en-US">
                <a:solidFill>
                  <a:srgbClr val="C00000"/>
                </a:solidFill>
              </a:rPr>
              <a:t>园丁</a:t>
            </a:r>
            <a:r>
              <a:rPr lang="zh-CN" altLang="en-US" smtClean="0">
                <a:solidFill>
                  <a:srgbClr val="C00000"/>
                </a:solidFill>
              </a:rPr>
              <a:t>到</a:t>
            </a:r>
            <a:r>
              <a:rPr lang="zh-CN" altLang="en-US" dirty="0">
                <a:solidFill>
                  <a:srgbClr val="C00000"/>
                </a:solidFill>
              </a:rPr>
              <a:t>他们在异国他乡辛勤经营的玫瑰园参观。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95736" y="382878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rgbClr val="C00000"/>
                </a:solidFill>
              </a:rPr>
              <a:t>详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483768" y="6438345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</a:rPr>
              <a:t>详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524328" y="6406373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</a:rPr>
              <a:t>详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4008" y="6507745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C00000"/>
                </a:solidFill>
              </a:rPr>
              <a:t>略</a:t>
            </a:r>
            <a:endParaRPr 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272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107</TotalTime>
  <Words>612</Words>
  <Application>Microsoft Office PowerPoint</Application>
  <PresentationFormat>On-screen Show (4:3)</PresentationFormat>
  <Paragraphs>45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Concourse</vt:lpstr>
      <vt:lpstr>第十四课 玫瑰花</vt:lpstr>
      <vt:lpstr>作者简介</vt:lpstr>
      <vt:lpstr>体裁</vt:lpstr>
      <vt:lpstr>主题思想</vt:lpstr>
      <vt:lpstr>文章结构（按时间顺序）</vt:lpstr>
      <vt:lpstr>第二意义段：十年后。</vt:lpstr>
      <vt:lpstr>写作特点：</vt:lpstr>
      <vt:lpstr>练习：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第十四课 玫瑰花</dc:title>
  <dc:creator>yan</dc:creator>
  <cp:lastModifiedBy>class</cp:lastModifiedBy>
  <cp:revision>11</cp:revision>
  <dcterms:created xsi:type="dcterms:W3CDTF">2013-04-09T23:11:46Z</dcterms:created>
  <dcterms:modified xsi:type="dcterms:W3CDTF">2013-04-30T00:16:04Z</dcterms:modified>
</cp:coreProperties>
</file>