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1" r:id="rId3"/>
    <p:sldId id="257" r:id="rId4"/>
    <p:sldId id="259" r:id="rId5"/>
    <p:sldId id="260" r:id="rId6"/>
    <p:sldId id="261" r:id="rId7"/>
    <p:sldId id="258" r:id="rId8"/>
    <p:sldId id="283" r:id="rId9"/>
    <p:sldId id="274" r:id="rId10"/>
    <p:sldId id="262" r:id="rId11"/>
    <p:sldId id="276" r:id="rId12"/>
    <p:sldId id="278" r:id="rId13"/>
    <p:sldId id="279" r:id="rId14"/>
    <p:sldId id="280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85" r:id="rId25"/>
    <p:sldId id="282" r:id="rId26"/>
    <p:sldId id="273" r:id="rId27"/>
    <p:sldId id="27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8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0E7C42-EEFE-41E9-B1E1-ABFC5EE801CF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MY"/>
        </a:p>
      </dgm:t>
    </dgm:pt>
    <dgm:pt modelId="{660AD5C0-B1C4-4E11-BB3B-3B95C0D4097F}">
      <dgm:prSet phldrT="[Text]"/>
      <dgm:spPr/>
      <dgm:t>
        <a:bodyPr/>
        <a:lstStyle/>
        <a:p>
          <a:r>
            <a:rPr lang="zh-CN" altLang="en-US" dirty="0" smtClean="0"/>
            <a:t>桃花源记</a:t>
          </a:r>
          <a:endParaRPr lang="en-MY" dirty="0"/>
        </a:p>
      </dgm:t>
    </dgm:pt>
    <dgm:pt modelId="{A5E24FA3-E62B-4271-BCBF-A7D816FD250E}" type="parTrans" cxnId="{EDF0D1FA-3918-4DA2-B383-1A16D2F47B86}">
      <dgm:prSet/>
      <dgm:spPr/>
      <dgm:t>
        <a:bodyPr/>
        <a:lstStyle/>
        <a:p>
          <a:endParaRPr lang="en-MY"/>
        </a:p>
      </dgm:t>
    </dgm:pt>
    <dgm:pt modelId="{10057F7F-A980-4AFA-BA71-61F671BE1A75}" type="sibTrans" cxnId="{EDF0D1FA-3918-4DA2-B383-1A16D2F47B86}">
      <dgm:prSet/>
      <dgm:spPr/>
      <dgm:t>
        <a:bodyPr/>
        <a:lstStyle/>
        <a:p>
          <a:endParaRPr lang="en-MY"/>
        </a:p>
      </dgm:t>
    </dgm:pt>
    <dgm:pt modelId="{C29DDD51-6FDE-41C5-88CF-B86EEB71BBFE}">
      <dgm:prSet phldrT="[Text]" custT="1"/>
      <dgm:spPr/>
      <dgm:t>
        <a:bodyPr/>
        <a:lstStyle/>
        <a:p>
          <a:r>
            <a:rPr lang="zh-CN" altLang="en-US" sz="3200" b="1" dirty="0" smtClean="0"/>
            <a:t>渔人发现桃花林</a:t>
          </a:r>
          <a:endParaRPr lang="en-MY" sz="3200" b="1" dirty="0"/>
        </a:p>
      </dgm:t>
    </dgm:pt>
    <dgm:pt modelId="{CCD31D3E-ADF0-465B-970B-4E2C19FAAF12}" type="parTrans" cxnId="{4747EE16-CB04-44F3-818A-1C23BB7351DD}">
      <dgm:prSet/>
      <dgm:spPr/>
      <dgm:t>
        <a:bodyPr/>
        <a:lstStyle/>
        <a:p>
          <a:endParaRPr lang="en-MY"/>
        </a:p>
      </dgm:t>
    </dgm:pt>
    <dgm:pt modelId="{471AAA12-A36D-47FC-9A2B-003EC0D38212}" type="sibTrans" cxnId="{4747EE16-CB04-44F3-818A-1C23BB7351DD}">
      <dgm:prSet/>
      <dgm:spPr/>
      <dgm:t>
        <a:bodyPr/>
        <a:lstStyle/>
        <a:p>
          <a:endParaRPr lang="en-MY"/>
        </a:p>
      </dgm:t>
    </dgm:pt>
    <dgm:pt modelId="{E516E347-AE47-424D-8854-7FE9EB75EB71}">
      <dgm:prSet phldrT="[Text]" custT="1"/>
      <dgm:spPr/>
      <dgm:t>
        <a:bodyPr/>
        <a:lstStyle/>
        <a:p>
          <a:r>
            <a:rPr lang="zh-CN" altLang="en-US" sz="3200" b="1" dirty="0" smtClean="0"/>
            <a:t>进入桃花源</a:t>
          </a:r>
          <a:endParaRPr lang="en-MY" sz="3200" b="1" dirty="0"/>
        </a:p>
      </dgm:t>
    </dgm:pt>
    <dgm:pt modelId="{7E20D4A2-B7A1-4832-85C0-40B9362B0E0E}" type="parTrans" cxnId="{60D5A771-847E-47E8-95AD-75D3B6B2F138}">
      <dgm:prSet/>
      <dgm:spPr/>
      <dgm:t>
        <a:bodyPr/>
        <a:lstStyle/>
        <a:p>
          <a:endParaRPr lang="en-MY"/>
        </a:p>
      </dgm:t>
    </dgm:pt>
    <dgm:pt modelId="{1EDF907F-BC0C-4714-9ED5-F8958C17AC6A}" type="sibTrans" cxnId="{60D5A771-847E-47E8-95AD-75D3B6B2F138}">
      <dgm:prSet/>
      <dgm:spPr/>
      <dgm:t>
        <a:bodyPr/>
        <a:lstStyle/>
        <a:p>
          <a:endParaRPr lang="en-MY"/>
        </a:p>
      </dgm:t>
    </dgm:pt>
    <dgm:pt modelId="{BFF10E01-A1F9-489F-A0FA-F42E4696B1C4}">
      <dgm:prSet phldrT="[Text]" custT="1"/>
      <dgm:spPr/>
      <dgm:t>
        <a:bodyPr/>
        <a:lstStyle/>
        <a:p>
          <a:r>
            <a:rPr lang="zh-CN" altLang="en-US" sz="3200" b="1" dirty="0" smtClean="0"/>
            <a:t>离开桃花源</a:t>
          </a:r>
          <a:endParaRPr lang="en-MY" sz="3200" b="1" dirty="0"/>
        </a:p>
      </dgm:t>
    </dgm:pt>
    <dgm:pt modelId="{E8F3AA1D-BBB3-44C8-B9F0-94205DA9DD7B}" type="parTrans" cxnId="{4760151A-42EE-42CF-B2D0-CB4B0DD645D1}">
      <dgm:prSet/>
      <dgm:spPr/>
      <dgm:t>
        <a:bodyPr/>
        <a:lstStyle/>
        <a:p>
          <a:endParaRPr lang="en-MY"/>
        </a:p>
      </dgm:t>
    </dgm:pt>
    <dgm:pt modelId="{2B0109B5-3CFA-4384-A04E-C63FF0015AB1}" type="sibTrans" cxnId="{4760151A-42EE-42CF-B2D0-CB4B0DD645D1}">
      <dgm:prSet/>
      <dgm:spPr/>
      <dgm:t>
        <a:bodyPr/>
        <a:lstStyle/>
        <a:p>
          <a:endParaRPr lang="en-MY"/>
        </a:p>
      </dgm:t>
    </dgm:pt>
    <dgm:pt modelId="{7D2C95A3-EDE4-4A45-B0CD-5216C541C01C}">
      <dgm:prSet phldrT="[Text]" custT="1"/>
      <dgm:spPr/>
      <dgm:t>
        <a:bodyPr/>
        <a:lstStyle/>
        <a:p>
          <a:r>
            <a:rPr lang="zh-CN" altLang="en-US" sz="3200" b="1" dirty="0" smtClean="0"/>
            <a:t>后来再去寻找桃花源</a:t>
          </a:r>
          <a:endParaRPr lang="en-MY" sz="3200" b="1" dirty="0"/>
        </a:p>
      </dgm:t>
    </dgm:pt>
    <dgm:pt modelId="{7AA1D717-280B-42E0-957D-8CD1A8FD6FBF}" type="parTrans" cxnId="{9700F106-4D8C-41E5-84A8-EBDEAC1EB914}">
      <dgm:prSet/>
      <dgm:spPr/>
      <dgm:t>
        <a:bodyPr/>
        <a:lstStyle/>
        <a:p>
          <a:endParaRPr lang="en-MY"/>
        </a:p>
      </dgm:t>
    </dgm:pt>
    <dgm:pt modelId="{500BDC73-E7AF-400B-BFCF-C2CFAFCE0FCD}" type="sibTrans" cxnId="{9700F106-4D8C-41E5-84A8-EBDEAC1EB914}">
      <dgm:prSet/>
      <dgm:spPr/>
      <dgm:t>
        <a:bodyPr/>
        <a:lstStyle/>
        <a:p>
          <a:endParaRPr lang="en-MY"/>
        </a:p>
      </dgm:t>
    </dgm:pt>
    <dgm:pt modelId="{B9D31D48-730C-4243-A76D-28986AF9FDED}" type="pres">
      <dgm:prSet presAssocID="{300E7C42-EEFE-41E9-B1E1-ABFC5EE801C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MY"/>
        </a:p>
      </dgm:t>
    </dgm:pt>
    <dgm:pt modelId="{2D4E99A2-4DC1-46DE-BAC8-96621213B1C8}" type="pres">
      <dgm:prSet presAssocID="{300E7C42-EEFE-41E9-B1E1-ABFC5EE801CF}" presName="radial" presStyleCnt="0">
        <dgm:presLayoutVars>
          <dgm:animLvl val="ctr"/>
        </dgm:presLayoutVars>
      </dgm:prSet>
      <dgm:spPr/>
    </dgm:pt>
    <dgm:pt modelId="{3D2F9D6E-2474-4EEF-958F-A700528ED087}" type="pres">
      <dgm:prSet presAssocID="{660AD5C0-B1C4-4E11-BB3B-3B95C0D4097F}" presName="centerShape" presStyleLbl="vennNode1" presStyleIdx="0" presStyleCnt="5"/>
      <dgm:spPr/>
      <dgm:t>
        <a:bodyPr/>
        <a:lstStyle/>
        <a:p>
          <a:endParaRPr lang="en-MY"/>
        </a:p>
      </dgm:t>
    </dgm:pt>
    <dgm:pt modelId="{CB59B478-8CBF-4C14-BF40-87F822765242}" type="pres">
      <dgm:prSet presAssocID="{C29DDD51-6FDE-41C5-88CF-B86EEB71BBFE}" presName="node" presStyleLbl="vennNode1" presStyleIdx="1" presStyleCnt="5" custScaleX="200809" custScaleY="154419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5A38C180-F274-4976-A3BC-D1A604D1B7EC}" type="pres">
      <dgm:prSet presAssocID="{E516E347-AE47-424D-8854-7FE9EB75EB71}" presName="node" presStyleLbl="vennNode1" presStyleIdx="2" presStyleCnt="5" custScaleX="154836" custScaleY="114758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B96533E2-A801-4B31-A5E6-8E6BE7ADABC2}" type="pres">
      <dgm:prSet presAssocID="{BFF10E01-A1F9-489F-A0FA-F42E4696B1C4}" presName="node" presStyleLbl="vennNode1" presStyleIdx="3" presStyleCnt="5" custScaleX="203294" custScaleY="118075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F1CEF016-7BEC-4ED7-A9F4-AAC8E987CB71}" type="pres">
      <dgm:prSet presAssocID="{7D2C95A3-EDE4-4A45-B0CD-5216C541C01C}" presName="node" presStyleLbl="vennNode1" presStyleIdx="4" presStyleCnt="5" custScaleX="165439" custScaleY="148530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</dgm:ptLst>
  <dgm:cxnLst>
    <dgm:cxn modelId="{76C04E78-9268-452F-BA69-3F0BE39A2E65}" type="presOf" srcId="{300E7C42-EEFE-41E9-B1E1-ABFC5EE801CF}" destId="{B9D31D48-730C-4243-A76D-28986AF9FDED}" srcOrd="0" destOrd="0" presId="urn:microsoft.com/office/officeart/2005/8/layout/radial3"/>
    <dgm:cxn modelId="{BD4F7262-5B17-455A-A2AA-D6081F4F41B4}" type="presOf" srcId="{C29DDD51-6FDE-41C5-88CF-B86EEB71BBFE}" destId="{CB59B478-8CBF-4C14-BF40-87F822765242}" srcOrd="0" destOrd="0" presId="urn:microsoft.com/office/officeart/2005/8/layout/radial3"/>
    <dgm:cxn modelId="{EDF0D1FA-3918-4DA2-B383-1A16D2F47B86}" srcId="{300E7C42-EEFE-41E9-B1E1-ABFC5EE801CF}" destId="{660AD5C0-B1C4-4E11-BB3B-3B95C0D4097F}" srcOrd="0" destOrd="0" parTransId="{A5E24FA3-E62B-4271-BCBF-A7D816FD250E}" sibTransId="{10057F7F-A980-4AFA-BA71-61F671BE1A75}"/>
    <dgm:cxn modelId="{4760151A-42EE-42CF-B2D0-CB4B0DD645D1}" srcId="{660AD5C0-B1C4-4E11-BB3B-3B95C0D4097F}" destId="{BFF10E01-A1F9-489F-A0FA-F42E4696B1C4}" srcOrd="2" destOrd="0" parTransId="{E8F3AA1D-BBB3-44C8-B9F0-94205DA9DD7B}" sibTransId="{2B0109B5-3CFA-4384-A04E-C63FF0015AB1}"/>
    <dgm:cxn modelId="{86E9A134-99FA-43B7-8518-64DB5812F5CE}" type="presOf" srcId="{660AD5C0-B1C4-4E11-BB3B-3B95C0D4097F}" destId="{3D2F9D6E-2474-4EEF-958F-A700528ED087}" srcOrd="0" destOrd="0" presId="urn:microsoft.com/office/officeart/2005/8/layout/radial3"/>
    <dgm:cxn modelId="{5586167A-3451-401B-A4F3-1E368F4A83CC}" type="presOf" srcId="{BFF10E01-A1F9-489F-A0FA-F42E4696B1C4}" destId="{B96533E2-A801-4B31-A5E6-8E6BE7ADABC2}" srcOrd="0" destOrd="0" presId="urn:microsoft.com/office/officeart/2005/8/layout/radial3"/>
    <dgm:cxn modelId="{078BDBDB-A094-4291-9FEC-0B1F1BB19184}" type="presOf" srcId="{7D2C95A3-EDE4-4A45-B0CD-5216C541C01C}" destId="{F1CEF016-7BEC-4ED7-A9F4-AAC8E987CB71}" srcOrd="0" destOrd="0" presId="urn:microsoft.com/office/officeart/2005/8/layout/radial3"/>
    <dgm:cxn modelId="{420DC146-C5BB-4CBB-8C8F-75BD817DA962}" type="presOf" srcId="{E516E347-AE47-424D-8854-7FE9EB75EB71}" destId="{5A38C180-F274-4976-A3BC-D1A604D1B7EC}" srcOrd="0" destOrd="0" presId="urn:microsoft.com/office/officeart/2005/8/layout/radial3"/>
    <dgm:cxn modelId="{60D5A771-847E-47E8-95AD-75D3B6B2F138}" srcId="{660AD5C0-B1C4-4E11-BB3B-3B95C0D4097F}" destId="{E516E347-AE47-424D-8854-7FE9EB75EB71}" srcOrd="1" destOrd="0" parTransId="{7E20D4A2-B7A1-4832-85C0-40B9362B0E0E}" sibTransId="{1EDF907F-BC0C-4714-9ED5-F8958C17AC6A}"/>
    <dgm:cxn modelId="{9700F106-4D8C-41E5-84A8-EBDEAC1EB914}" srcId="{660AD5C0-B1C4-4E11-BB3B-3B95C0D4097F}" destId="{7D2C95A3-EDE4-4A45-B0CD-5216C541C01C}" srcOrd="3" destOrd="0" parTransId="{7AA1D717-280B-42E0-957D-8CD1A8FD6FBF}" sibTransId="{500BDC73-E7AF-400B-BFCF-C2CFAFCE0FCD}"/>
    <dgm:cxn modelId="{4747EE16-CB04-44F3-818A-1C23BB7351DD}" srcId="{660AD5C0-B1C4-4E11-BB3B-3B95C0D4097F}" destId="{C29DDD51-6FDE-41C5-88CF-B86EEB71BBFE}" srcOrd="0" destOrd="0" parTransId="{CCD31D3E-ADF0-465B-970B-4E2C19FAAF12}" sibTransId="{471AAA12-A36D-47FC-9A2B-003EC0D38212}"/>
    <dgm:cxn modelId="{FB1244DF-3DD6-4CE9-9174-E7931FFC190D}" type="presParOf" srcId="{B9D31D48-730C-4243-A76D-28986AF9FDED}" destId="{2D4E99A2-4DC1-46DE-BAC8-96621213B1C8}" srcOrd="0" destOrd="0" presId="urn:microsoft.com/office/officeart/2005/8/layout/radial3"/>
    <dgm:cxn modelId="{9E86CD48-64BD-452F-AB08-1BDABC236BDA}" type="presParOf" srcId="{2D4E99A2-4DC1-46DE-BAC8-96621213B1C8}" destId="{3D2F9D6E-2474-4EEF-958F-A700528ED087}" srcOrd="0" destOrd="0" presId="urn:microsoft.com/office/officeart/2005/8/layout/radial3"/>
    <dgm:cxn modelId="{F2A9327E-53D2-45D3-BE33-3F8DB2BA2E7C}" type="presParOf" srcId="{2D4E99A2-4DC1-46DE-BAC8-96621213B1C8}" destId="{CB59B478-8CBF-4C14-BF40-87F822765242}" srcOrd="1" destOrd="0" presId="urn:microsoft.com/office/officeart/2005/8/layout/radial3"/>
    <dgm:cxn modelId="{49A1956A-2DA4-492A-98B2-E55812716B00}" type="presParOf" srcId="{2D4E99A2-4DC1-46DE-BAC8-96621213B1C8}" destId="{5A38C180-F274-4976-A3BC-D1A604D1B7EC}" srcOrd="2" destOrd="0" presId="urn:microsoft.com/office/officeart/2005/8/layout/radial3"/>
    <dgm:cxn modelId="{6291C258-DEF6-4F67-8A38-E08DF6B72A7B}" type="presParOf" srcId="{2D4E99A2-4DC1-46DE-BAC8-96621213B1C8}" destId="{B96533E2-A801-4B31-A5E6-8E6BE7ADABC2}" srcOrd="3" destOrd="0" presId="urn:microsoft.com/office/officeart/2005/8/layout/radial3"/>
    <dgm:cxn modelId="{03185DBE-F40E-46B2-B80F-D10DFF6B0271}" type="presParOf" srcId="{2D4E99A2-4DC1-46DE-BAC8-96621213B1C8}" destId="{F1CEF016-7BEC-4ED7-A9F4-AAC8E987CB71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2F9D6E-2474-4EEF-958F-A700528ED087}">
      <dsp:nvSpPr>
        <dsp:cNvPr id="0" name=""/>
        <dsp:cNvSpPr/>
      </dsp:nvSpPr>
      <dsp:spPr>
        <a:xfrm>
          <a:off x="2865823" y="1146574"/>
          <a:ext cx="2565970" cy="256597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000" kern="1200" dirty="0" smtClean="0"/>
            <a:t>桃花源记</a:t>
          </a:r>
          <a:endParaRPr lang="en-MY" sz="5000" kern="1200" dirty="0"/>
        </a:p>
      </dsp:txBody>
      <dsp:txXfrm>
        <a:off x="3241601" y="1522352"/>
        <a:ext cx="1814414" cy="1814414"/>
      </dsp:txXfrm>
    </dsp:sp>
    <dsp:sp modelId="{CB59B478-8CBF-4C14-BF40-87F822765242}">
      <dsp:nvSpPr>
        <dsp:cNvPr id="0" name=""/>
        <dsp:cNvSpPr/>
      </dsp:nvSpPr>
      <dsp:spPr>
        <a:xfrm>
          <a:off x="2860633" y="-232063"/>
          <a:ext cx="2576349" cy="19811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 smtClean="0"/>
            <a:t>渔人发现桃花林</a:t>
          </a:r>
          <a:endParaRPr lang="en-MY" sz="3200" b="1" kern="1200" dirty="0"/>
        </a:p>
      </dsp:txBody>
      <dsp:txXfrm>
        <a:off x="3237931" y="58073"/>
        <a:ext cx="1821753" cy="1400900"/>
      </dsp:txXfrm>
    </dsp:sp>
    <dsp:sp modelId="{5A38C180-F274-4976-A3BC-D1A604D1B7EC}">
      <dsp:nvSpPr>
        <dsp:cNvPr id="0" name=""/>
        <dsp:cNvSpPr/>
      </dsp:nvSpPr>
      <dsp:spPr>
        <a:xfrm>
          <a:off x="4826584" y="1693395"/>
          <a:ext cx="1986523" cy="14723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 smtClean="0"/>
            <a:t>进入桃花源</a:t>
          </a:r>
          <a:endParaRPr lang="en-MY" sz="3200" b="1" kern="1200" dirty="0"/>
        </a:p>
      </dsp:txBody>
      <dsp:txXfrm>
        <a:off x="5117504" y="1909012"/>
        <a:ext cx="1404683" cy="1041094"/>
      </dsp:txXfrm>
    </dsp:sp>
    <dsp:sp modelId="{B96533E2-A801-4B31-A5E6-8E6BE7ADABC2}">
      <dsp:nvSpPr>
        <dsp:cNvPr id="0" name=""/>
        <dsp:cNvSpPr/>
      </dsp:nvSpPr>
      <dsp:spPr>
        <a:xfrm>
          <a:off x="2844692" y="3343153"/>
          <a:ext cx="2608232" cy="151488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 smtClean="0"/>
            <a:t>离开桃花源</a:t>
          </a:r>
          <a:endParaRPr lang="en-MY" sz="3200" b="1" kern="1200" dirty="0"/>
        </a:p>
      </dsp:txBody>
      <dsp:txXfrm>
        <a:off x="3226659" y="3565003"/>
        <a:ext cx="1844298" cy="1071184"/>
      </dsp:txXfrm>
    </dsp:sp>
    <dsp:sp modelId="{F1CEF016-7BEC-4ED7-A9F4-AAC8E987CB71}">
      <dsp:nvSpPr>
        <dsp:cNvPr id="0" name=""/>
        <dsp:cNvSpPr/>
      </dsp:nvSpPr>
      <dsp:spPr>
        <a:xfrm>
          <a:off x="1416492" y="1476750"/>
          <a:ext cx="2122557" cy="190561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 smtClean="0"/>
            <a:t>后来再去寻找桃花源</a:t>
          </a:r>
          <a:endParaRPr lang="en-MY" sz="3200" b="1" kern="1200" dirty="0"/>
        </a:p>
      </dsp:txBody>
      <dsp:txXfrm>
        <a:off x="1727333" y="1755821"/>
        <a:ext cx="1500875" cy="13474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959F5EF-06B6-4ACA-ACB8-301AA822E996}" type="datetimeFigureOut">
              <a:rPr lang="en-MY" smtClean="0"/>
              <a:t>8/1/2013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24D40AA-1CEE-4A0E-BB33-088641BF4C1F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597" y="5229200"/>
            <a:ext cx="8077200" cy="1312168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第九课 桃花源记</a:t>
            </a:r>
            <a:r>
              <a:rPr lang="en-MY" dirty="0"/>
              <a:t/>
            </a:r>
            <a:br>
              <a:rPr lang="en-MY" dirty="0"/>
            </a:b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/>
              <a:t>陶渊明</a:t>
            </a:r>
            <a:endParaRPr lang="en-MY" sz="3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658587"/>
            <a:ext cx="5707732" cy="39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844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260648"/>
            <a:ext cx="8496944" cy="47737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36712"/>
            <a:ext cx="8306036" cy="5688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8252578" cy="58014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824165"/>
            <a:ext cx="8108562" cy="58664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59445"/>
            <a:ext cx="8900650" cy="500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086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作者简介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陶渊明</a:t>
            </a:r>
            <a:r>
              <a:rPr lang="en-US" altLang="zh-CN" dirty="0" smtClean="0"/>
              <a:t>(365-427)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28801"/>
            <a:ext cx="8435280" cy="4772000"/>
          </a:xfrm>
        </p:spPr>
        <p:txBody>
          <a:bodyPr>
            <a:noAutofit/>
          </a:bodyPr>
          <a:lstStyle/>
          <a:p>
            <a:r>
              <a:rPr lang="zh-CN" altLang="en-US" sz="3600" b="1" dirty="0" smtClean="0">
                <a:solidFill>
                  <a:srgbClr val="C00000"/>
                </a:solidFill>
              </a:rPr>
              <a:t>名潜，字元亮，寻阳柴桑人（今江西省九江市）人。</a:t>
            </a:r>
            <a:endParaRPr lang="en-US" altLang="zh-CN" sz="3600" b="1" dirty="0" smtClean="0">
              <a:solidFill>
                <a:srgbClr val="C00000"/>
              </a:solidFill>
            </a:endParaRPr>
          </a:p>
          <a:p>
            <a:r>
              <a:rPr lang="zh-CN" altLang="en-US" sz="3600" b="1" dirty="0" smtClean="0"/>
              <a:t>自號“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五柳先生</a:t>
            </a:r>
            <a:r>
              <a:rPr lang="zh-CN" altLang="en-US" sz="3600" b="1" dirty="0" smtClean="0"/>
              <a:t>”，世称“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靖节先生</a:t>
            </a:r>
            <a:r>
              <a:rPr lang="zh-CN" altLang="en-US" sz="3600" b="1" dirty="0" smtClean="0"/>
              <a:t>”。</a:t>
            </a:r>
            <a:endParaRPr lang="en-US" altLang="zh-CN" sz="3600" b="1" dirty="0" smtClean="0"/>
          </a:p>
          <a:p>
            <a:r>
              <a:rPr lang="zh-CN" altLang="en-US" sz="3600" b="1" dirty="0"/>
              <a:t>中</a:t>
            </a:r>
            <a:r>
              <a:rPr lang="zh-CN" altLang="en-US" sz="3600" b="1" dirty="0" smtClean="0"/>
              <a:t>国古代杰出的诗人。</a:t>
            </a:r>
            <a:endParaRPr lang="en-US" altLang="zh-CN" sz="3600" b="1" dirty="0" smtClean="0"/>
          </a:p>
          <a:p>
            <a:r>
              <a:rPr lang="zh-CN" altLang="en-US" sz="3600" b="1" dirty="0"/>
              <a:t>出身</a:t>
            </a:r>
            <a:r>
              <a:rPr lang="zh-CN" altLang="en-US" sz="3600" b="1" dirty="0" smtClean="0"/>
              <a:t>于没落士族家庭，自小家境贫困。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在东晋时，做过几任参军之类小官。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做过</a:t>
            </a:r>
            <a:r>
              <a:rPr lang="en-US" altLang="zh-CN" sz="3600" b="1" dirty="0" smtClean="0"/>
              <a:t>81</a:t>
            </a:r>
            <a:r>
              <a:rPr lang="zh-CN" altLang="en-US" sz="3600" b="1" dirty="0" smtClean="0"/>
              <a:t>天彭泽县令，因不满官场丑恶，</a:t>
            </a:r>
            <a:r>
              <a:rPr lang="en-US" altLang="zh-CN" sz="3600" b="1" dirty="0" smtClean="0"/>
              <a:t>41</a:t>
            </a:r>
            <a:r>
              <a:rPr lang="zh-CN" altLang="en-US" sz="3600" b="1" dirty="0" smtClean="0"/>
              <a:t>岁时弃官回乡，隐居躬耕直到去世。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209960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陶渊明生活背景的特点：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>
              <a:buNone/>
            </a:pPr>
            <a:r>
              <a:rPr lang="zh-CN" altLang="en-US" sz="4000" b="1" dirty="0" smtClean="0">
                <a:solidFill>
                  <a:srgbClr val="0070C0"/>
                </a:solidFill>
              </a:rPr>
              <a:t>一、政局动荡不安。</a:t>
            </a:r>
            <a:endParaRPr lang="en-US" altLang="zh-CN" sz="4000" b="1" dirty="0" smtClean="0">
              <a:solidFill>
                <a:srgbClr val="0070C0"/>
              </a:solidFill>
            </a:endParaRPr>
          </a:p>
          <a:p>
            <a:pPr marL="118872" indent="0">
              <a:buNone/>
            </a:pPr>
            <a:r>
              <a:rPr lang="zh-CN" altLang="en-US" sz="4000" b="1" dirty="0"/>
              <a:t>陶渊</a:t>
            </a:r>
            <a:r>
              <a:rPr lang="zh-CN" altLang="en-US" sz="4000" b="1" dirty="0" smtClean="0"/>
              <a:t>明生活的主要时期，他经历了司马道子、元显的专权，王国的乱政，王恭、殷仲堪的起兵，桓玄的夺位，以及后来刘裕的夺取晋政权。</a:t>
            </a:r>
            <a:endParaRPr lang="en-US" altLang="zh-CN" sz="4000" b="1" dirty="0" smtClean="0"/>
          </a:p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54961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>
              <a:buNone/>
            </a:pPr>
            <a:r>
              <a:rPr lang="zh-CN" altLang="en-US" sz="3600" b="1" dirty="0" smtClean="0">
                <a:solidFill>
                  <a:srgbClr val="0070C0"/>
                </a:solidFill>
              </a:rPr>
              <a:t>二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、</a:t>
            </a:r>
            <a:r>
              <a:rPr lang="zh-CN" altLang="en-US" sz="3600" b="1" dirty="0">
                <a:solidFill>
                  <a:srgbClr val="0070C0"/>
                </a:solidFill>
              </a:rPr>
              <a:t>门阀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制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度的发展。</a:t>
            </a:r>
            <a:endParaRPr lang="en-US" altLang="zh-CN" sz="3600" b="1" dirty="0" smtClean="0">
              <a:solidFill>
                <a:srgbClr val="0070C0"/>
              </a:solidFill>
            </a:endParaRPr>
          </a:p>
          <a:p>
            <a:r>
              <a:rPr lang="zh-CN" altLang="en-US" sz="3600" b="1" dirty="0" smtClean="0"/>
              <a:t>严格区分等级的门阀制度高度发展，士人的仕途基本上决定于他的出身，门阀士族垄断了高管要职，庶族寒门深受压抑。</a:t>
            </a:r>
            <a:endParaRPr lang="en-US" altLang="zh-CN" sz="3600" b="1" dirty="0" smtClean="0"/>
          </a:p>
          <a:p>
            <a:endParaRPr lang="en-US" altLang="zh-CN" sz="3600" b="1" dirty="0"/>
          </a:p>
          <a:p>
            <a:r>
              <a:rPr lang="zh-CN" altLang="en-US" sz="3600" b="1" dirty="0" smtClean="0"/>
              <a:t>现实的社会现象对陶渊明的生活和思想有着深刻的影响。</a:t>
            </a:r>
            <a:endParaRPr lang="en-US" altLang="zh-CN" sz="3600" b="1" dirty="0" smtClean="0"/>
          </a:p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89295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陶渊明三次出仕</a:t>
            </a:r>
            <a:endParaRPr lang="en-MY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9470212"/>
              </p:ext>
            </p:extLst>
          </p:nvPr>
        </p:nvGraphicFramePr>
        <p:xfrm>
          <a:off x="179512" y="1556792"/>
          <a:ext cx="8784976" cy="504056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855862"/>
                <a:gridCol w="6929114"/>
              </a:tblGrid>
              <a:tr h="1284849"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18</a:t>
                      </a:r>
                      <a:r>
                        <a:rPr lang="zh-CN" altLang="en-US" sz="2400" b="1" dirty="0" smtClean="0"/>
                        <a:t>岁时（东晋孝武帝太元十八年）</a:t>
                      </a:r>
                      <a:endParaRPr lang="en-MY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/>
                        <a:t>为江州祭酒。</a:t>
                      </a:r>
                      <a:endParaRPr lang="en-US" altLang="zh-CN" sz="2400" b="1" dirty="0" smtClean="0"/>
                    </a:p>
                    <a:p>
                      <a:r>
                        <a:rPr lang="zh-CN" altLang="en-US" sz="2400" b="1" dirty="0" smtClean="0"/>
                        <a:t>不久便辞职归家。</a:t>
                      </a:r>
                      <a:endParaRPr lang="en-US" altLang="zh-CN" sz="2400" b="1" dirty="0" smtClean="0"/>
                    </a:p>
                    <a:p>
                      <a:r>
                        <a:rPr lang="zh-CN" altLang="en-US" sz="2400" b="1" dirty="0" smtClean="0"/>
                        <a:t>后来江州召为主簿，不应，居家务农。</a:t>
                      </a:r>
                      <a:endParaRPr lang="en-US" altLang="zh-CN" sz="2400" b="1" dirty="0" smtClean="0"/>
                    </a:p>
                  </a:txBody>
                  <a:tcPr/>
                </a:tc>
              </a:tr>
              <a:tr h="1284849"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36</a:t>
                      </a:r>
                      <a:r>
                        <a:rPr lang="zh-CN" altLang="en-US" sz="2400" b="1" dirty="0" smtClean="0"/>
                        <a:t>时（东晋安帝隆安四年（</a:t>
                      </a:r>
                      <a:r>
                        <a:rPr lang="en-US" altLang="zh-CN" sz="2400" b="1" dirty="0" smtClean="0"/>
                        <a:t>400</a:t>
                      </a:r>
                      <a:r>
                        <a:rPr lang="zh-CN" altLang="en-US" sz="2400" b="1" dirty="0" smtClean="0"/>
                        <a:t>））</a:t>
                      </a:r>
                      <a:endParaRPr lang="en-MY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/>
                        <a:t>为荆州刺史桓玄幕僚。</a:t>
                      </a:r>
                      <a:endParaRPr lang="en-US" altLang="zh-CN" sz="2400" b="1" dirty="0" smtClean="0"/>
                    </a:p>
                    <a:p>
                      <a:r>
                        <a:rPr lang="zh-CN" altLang="en-US" sz="2400" b="1" dirty="0" smtClean="0"/>
                        <a:t>桓玄是个有野心的军阀，陶渊明对其厌恶，又生归隐之意，第二年便以母丧辞职归家。</a:t>
                      </a:r>
                      <a:endParaRPr lang="en-MY" sz="2400" b="1" dirty="0"/>
                    </a:p>
                  </a:txBody>
                  <a:tcPr/>
                </a:tc>
              </a:tr>
              <a:tr h="2470863">
                <a:tc>
                  <a:txBody>
                    <a:bodyPr/>
                    <a:lstStyle/>
                    <a:p>
                      <a:r>
                        <a:rPr lang="zh-CN" altLang="en-US" sz="2400" b="1" dirty="0" smtClean="0"/>
                        <a:t>三年归隐务农后，</a:t>
                      </a:r>
                      <a:r>
                        <a:rPr lang="en-US" altLang="zh-CN" sz="2400" b="1" dirty="0" smtClean="0"/>
                        <a:t>40</a:t>
                      </a:r>
                      <a:r>
                        <a:rPr lang="zh-CN" altLang="en-US" sz="2400" b="1" dirty="0" smtClean="0"/>
                        <a:t>岁（东晋安帝元兴三年（</a:t>
                      </a:r>
                      <a:r>
                        <a:rPr lang="en-US" altLang="zh-CN" sz="2400" b="1" dirty="0" smtClean="0"/>
                        <a:t>404</a:t>
                      </a:r>
                      <a:r>
                        <a:rPr lang="zh-CN" altLang="en-US" sz="2400" b="1" dirty="0" smtClean="0"/>
                        <a:t>））</a:t>
                      </a:r>
                      <a:endParaRPr lang="en-MY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/>
                        <a:t>任镇军将军刘裕的参军。</a:t>
                      </a:r>
                      <a:endParaRPr lang="en-US" altLang="zh-CN" sz="2400" b="1" dirty="0" smtClean="0"/>
                    </a:p>
                    <a:p>
                      <a:r>
                        <a:rPr lang="zh-CN" altLang="en-US" sz="2400" b="1" dirty="0" smtClean="0"/>
                        <a:t>义熙元年（</a:t>
                      </a:r>
                      <a:r>
                        <a:rPr lang="en-US" altLang="zh-CN" sz="2400" b="1" dirty="0" smtClean="0"/>
                        <a:t>405</a:t>
                      </a:r>
                      <a:r>
                        <a:rPr lang="zh-CN" altLang="en-US" sz="2400" b="1" dirty="0" smtClean="0"/>
                        <a:t>）三月，转任建威将军刘敬宣的参军。</a:t>
                      </a:r>
                      <a:endParaRPr lang="en-US" altLang="zh-CN" sz="2400" b="1" dirty="0" smtClean="0"/>
                    </a:p>
                    <a:p>
                      <a:r>
                        <a:rPr lang="zh-CN" altLang="en-US" sz="2400" b="1" dirty="0" smtClean="0"/>
                        <a:t>八月，为彭泽令。</a:t>
                      </a:r>
                      <a:endParaRPr lang="en-US" altLang="zh-CN" sz="2400" b="1" dirty="0" smtClean="0"/>
                    </a:p>
                    <a:p>
                      <a:r>
                        <a:rPr lang="zh-CN" altLang="en-US" sz="2400" b="1" dirty="0" smtClean="0"/>
                        <a:t>后归田</a:t>
                      </a:r>
                      <a:r>
                        <a:rPr lang="en-US" altLang="zh-CN" sz="2400" b="1" dirty="0" smtClean="0"/>
                        <a:t>20</a:t>
                      </a:r>
                      <a:r>
                        <a:rPr lang="zh-CN" altLang="en-US" sz="2400" b="1" dirty="0" smtClean="0"/>
                        <a:t>多年。</a:t>
                      </a:r>
                      <a:endParaRPr lang="en-US" altLang="zh-CN" sz="2400" b="1" dirty="0" smtClean="0"/>
                    </a:p>
                    <a:p>
                      <a:r>
                        <a:rPr lang="zh-CN" altLang="en-US" sz="2400" b="1" dirty="0" smtClean="0"/>
                        <a:t>宋文帝元嘉</a:t>
                      </a:r>
                      <a:r>
                        <a:rPr lang="en-US" altLang="zh-CN" sz="2400" b="1" dirty="0" smtClean="0"/>
                        <a:t>4</a:t>
                      </a:r>
                      <a:r>
                        <a:rPr lang="zh-CN" altLang="en-US" sz="2400" b="1" dirty="0" smtClean="0"/>
                        <a:t>年（</a:t>
                      </a:r>
                      <a:r>
                        <a:rPr lang="en-US" altLang="zh-CN" sz="2400" b="1" dirty="0" smtClean="0"/>
                        <a:t>427</a:t>
                      </a:r>
                      <a:r>
                        <a:rPr lang="zh-CN" altLang="en-US" sz="2400" b="1" dirty="0" smtClean="0"/>
                        <a:t>）逝世，享年</a:t>
                      </a:r>
                      <a:r>
                        <a:rPr lang="en-US" altLang="zh-CN" sz="2400" b="1" dirty="0" smtClean="0"/>
                        <a:t>63</a:t>
                      </a:r>
                      <a:r>
                        <a:rPr lang="zh-CN" altLang="en-US" sz="2400" b="1" dirty="0" smtClean="0"/>
                        <a:t>岁。</a:t>
                      </a:r>
                      <a:endParaRPr lang="en-MY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4794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写作背景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>
                <a:solidFill>
                  <a:srgbClr val="0070C0"/>
                </a:solidFill>
              </a:rPr>
              <a:t>“晋太元中”，太元是东晋孝武帝年号，共</a:t>
            </a:r>
            <a:r>
              <a:rPr lang="en-US" altLang="zh-CN" sz="3600" b="1" dirty="0" smtClean="0">
                <a:solidFill>
                  <a:srgbClr val="0070C0"/>
                </a:solidFill>
              </a:rPr>
              <a:t>21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年，相当于公元</a:t>
            </a:r>
            <a:r>
              <a:rPr lang="en-US" altLang="zh-CN" sz="3600" b="1" dirty="0" smtClean="0">
                <a:solidFill>
                  <a:srgbClr val="0070C0"/>
                </a:solidFill>
              </a:rPr>
              <a:t>377-396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年。</a:t>
            </a:r>
            <a:r>
              <a:rPr lang="zh-CN" altLang="en-US" sz="3600" b="1" dirty="0" smtClean="0"/>
              <a:t>但作者所写并非当时之事，也不一定是事实。</a:t>
            </a:r>
            <a:endParaRPr lang="en-US" altLang="zh-CN" sz="3600" b="1" dirty="0" smtClean="0"/>
          </a:p>
          <a:p>
            <a:r>
              <a:rPr lang="zh-CN" altLang="en-US" sz="3600" b="1" dirty="0"/>
              <a:t>此</a:t>
            </a:r>
            <a:r>
              <a:rPr lang="zh-CN" altLang="en-US" sz="3600" b="1" dirty="0" smtClean="0"/>
              <a:t>文被收入</a:t>
            </a:r>
            <a:r>
              <a:rPr lang="en-US" altLang="zh-CN" sz="3600" b="1" dirty="0" smtClean="0">
                <a:solidFill>
                  <a:srgbClr val="0070C0"/>
                </a:solidFill>
              </a:rPr>
              <a:t>《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搜神后记</a:t>
            </a:r>
            <a:r>
              <a:rPr lang="en-US" altLang="zh-CN" sz="3600" b="1" dirty="0" smtClean="0">
                <a:solidFill>
                  <a:srgbClr val="0070C0"/>
                </a:solidFill>
              </a:rPr>
              <a:t>》</a:t>
            </a:r>
            <a:r>
              <a:rPr lang="zh-CN" altLang="en-US" sz="3600" b="1" dirty="0" smtClean="0"/>
              <a:t>。</a:t>
            </a:r>
            <a:endParaRPr lang="en-US" altLang="zh-CN" sz="3600" b="1" dirty="0" smtClean="0"/>
          </a:p>
          <a:p>
            <a:r>
              <a:rPr lang="en-US" altLang="zh-CN" sz="3600" b="1" dirty="0"/>
              <a:t>《</a:t>
            </a:r>
            <a:r>
              <a:rPr lang="zh-CN" altLang="en-US" sz="3600" b="1" dirty="0"/>
              <a:t>搜神后记</a:t>
            </a:r>
            <a:r>
              <a:rPr lang="en-US" altLang="zh-CN" sz="3600" b="1" dirty="0" smtClean="0"/>
              <a:t>》</a:t>
            </a:r>
            <a:r>
              <a:rPr lang="zh-CN" altLang="en-US" sz="3600" b="1" dirty="0" smtClean="0"/>
              <a:t>：记载多是民间故事。后人认为</a:t>
            </a:r>
            <a:r>
              <a:rPr lang="en-US" altLang="zh-CN" sz="3600" b="1" dirty="0" smtClean="0"/>
              <a:t>《</a:t>
            </a:r>
            <a:r>
              <a:rPr lang="zh-CN" altLang="en-US" sz="3600" b="1" dirty="0" smtClean="0"/>
              <a:t>桃花源记</a:t>
            </a:r>
            <a:r>
              <a:rPr lang="en-US" altLang="zh-CN" sz="3600" b="1" dirty="0" smtClean="0"/>
              <a:t>》</a:t>
            </a:r>
            <a:r>
              <a:rPr lang="zh-CN" altLang="en-US" sz="3600" b="1" dirty="0" smtClean="0"/>
              <a:t>也属于民间故事，是陶渊明晚年之作。</a:t>
            </a:r>
            <a:endParaRPr lang="en-US" altLang="zh-CN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342439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609600" y="304800"/>
            <a:ext cx="78486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ea typeface="宋体" pitchFamily="2" charset="-122"/>
              </a:rPr>
              <a:t> </a:t>
            </a:r>
            <a:r>
              <a:rPr lang="zh-CN" altLang="en-US" sz="4800">
                <a:solidFill>
                  <a:srgbClr val="CC00CC"/>
                </a:solidFill>
                <a:ea typeface="隶书" pitchFamily="49" charset="-122"/>
              </a:rPr>
              <a:t>桃花源记</a:t>
            </a:r>
            <a:endParaRPr lang="zh-CN" altLang="en-US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62000" y="2954338"/>
            <a:ext cx="1981200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桃花源</a:t>
            </a:r>
          </a:p>
          <a:p>
            <a:r>
              <a:rPr lang="en-US" altLang="zh-CN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理想社会</a:t>
            </a:r>
            <a:r>
              <a:rPr lang="en-US" altLang="zh-CN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)</a:t>
            </a:r>
            <a:r>
              <a:rPr lang="en-US" altLang="zh-CN" sz="2800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21508" name="AutoShape 4"/>
          <p:cNvSpPr>
            <a:spLocks/>
          </p:cNvSpPr>
          <p:nvPr/>
        </p:nvSpPr>
        <p:spPr bwMode="auto">
          <a:xfrm>
            <a:off x="2708275" y="1676400"/>
            <a:ext cx="263525" cy="3733800"/>
          </a:xfrm>
          <a:prstGeom prst="leftBrace">
            <a:avLst>
              <a:gd name="adj1" fmla="val 11807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MY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3048000" y="1905002"/>
            <a:ext cx="1828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800" b="1">
                <a:solidFill>
                  <a:srgbClr val="006600"/>
                </a:solidFill>
                <a:ea typeface="宋体" pitchFamily="2" charset="-122"/>
              </a:rPr>
              <a:t>发现</a:t>
            </a:r>
            <a:r>
              <a:rPr lang="zh-CN" altLang="en-US">
                <a:ea typeface="宋体" pitchFamily="2" charset="-122"/>
              </a:rPr>
              <a:t> 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3048000" y="3276603"/>
            <a:ext cx="106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800" b="1">
                <a:solidFill>
                  <a:srgbClr val="006600"/>
                </a:solidFill>
                <a:ea typeface="宋体" pitchFamily="2" charset="-122"/>
              </a:rPr>
              <a:t>进访</a:t>
            </a: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3124200" y="4800605"/>
            <a:ext cx="106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800" b="1">
                <a:solidFill>
                  <a:srgbClr val="006600"/>
                </a:solidFill>
                <a:ea typeface="宋体" pitchFamily="2" charset="-122"/>
              </a:rPr>
              <a:t>再寻</a:t>
            </a:r>
            <a:r>
              <a:rPr lang="zh-CN" altLang="en-US">
                <a:ea typeface="宋体" pitchFamily="2" charset="-122"/>
              </a:rPr>
              <a:t> </a:t>
            </a:r>
          </a:p>
        </p:txBody>
      </p:sp>
      <p:sp>
        <p:nvSpPr>
          <p:cNvPr id="21532" name="Text Box 2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943600" y="6248400"/>
            <a:ext cx="914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400"/>
              <a:t>5</a:t>
            </a:r>
          </a:p>
        </p:txBody>
      </p:sp>
      <p:sp>
        <p:nvSpPr>
          <p:cNvPr id="21533" name="Text Box 29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315200" y="6248400"/>
            <a:ext cx="762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400"/>
              <a:t>8</a:t>
            </a:r>
          </a:p>
        </p:txBody>
      </p:sp>
      <p:sp>
        <p:nvSpPr>
          <p:cNvPr id="21534" name="Text Box 30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8458200" y="6248400"/>
            <a:ext cx="685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40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57020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0824993"/>
              </p:ext>
            </p:extLst>
          </p:nvPr>
        </p:nvGraphicFramePr>
        <p:xfrm>
          <a:off x="457200" y="1774825"/>
          <a:ext cx="8229600" cy="4625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32727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课文翻译</a:t>
            </a:r>
            <a:endParaRPr lang="en-MY" dirty="0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idx="1"/>
          </p:nvPr>
        </p:nvSpPr>
        <p:spPr bwMode="auto">
          <a:xfrm>
            <a:off x="369888" y="1628800"/>
            <a:ext cx="822960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 u="sng" dirty="0" smtClean="0">
                <a:latin typeface="Times New Roman" pitchFamily="18" charset="0"/>
              </a:rPr>
              <a:t>晋</a:t>
            </a:r>
            <a:r>
              <a:rPr kumimoji="1" lang="zh-CN" altLang="en-US" sz="2400" b="1" u="sng" dirty="0">
                <a:latin typeface="Times New Roman" pitchFamily="18" charset="0"/>
              </a:rPr>
              <a:t>太元中，武陵人捕鱼为业。</a:t>
            </a:r>
            <a:r>
              <a:rPr kumimoji="1" lang="zh-CN" altLang="en-US" sz="2400" b="1" u="sng" dirty="0">
                <a:solidFill>
                  <a:srgbClr val="FF0000"/>
                </a:solidFill>
                <a:latin typeface="Times New Roman" pitchFamily="18" charset="0"/>
              </a:rPr>
              <a:t>缘</a:t>
            </a:r>
            <a:r>
              <a:rPr kumimoji="1" lang="zh-CN" altLang="en-US" sz="2400" b="1" u="sng" dirty="0">
                <a:latin typeface="Times New Roman" pitchFamily="18" charset="0"/>
              </a:rPr>
              <a:t>溪行，忘路之远近。 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19100" y="2204864"/>
            <a:ext cx="8458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东晋太元年间，武陵郡有个人以捕鱼为职业。</a:t>
            </a:r>
            <a:r>
              <a:rPr kumimoji="1" lang="en-US" altLang="zh-CN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一天</a:t>
            </a:r>
            <a:r>
              <a:rPr kumimoji="1" lang="en-US" altLang="zh-CN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 dirty="0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沿着</a:t>
            </a:r>
            <a:r>
              <a:rPr kumimoji="1" lang="zh-CN" altLang="en-US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溪流划船前行，忘记了路程的远近。</a:t>
            </a:r>
            <a:r>
              <a:rPr kumimoji="1" lang="zh-CN" altLang="en-US" b="1" dirty="0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04800" y="2997200"/>
            <a:ext cx="86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 u="sng" dirty="0">
                <a:latin typeface="Times New Roman" pitchFamily="18" charset="0"/>
              </a:rPr>
              <a:t>忽逢桃花林，夹岸数百步，中无杂树，芳草</a:t>
            </a:r>
            <a:r>
              <a:rPr kumimoji="1" lang="zh-CN" altLang="en-US" sz="2400" b="1" u="sng" dirty="0">
                <a:solidFill>
                  <a:srgbClr val="FF0000"/>
                </a:solidFill>
                <a:latin typeface="Times New Roman" pitchFamily="18" charset="0"/>
              </a:rPr>
              <a:t>鲜美</a:t>
            </a:r>
            <a:r>
              <a:rPr kumimoji="1" lang="zh-CN" altLang="en-US" sz="2400" b="1" u="sng" dirty="0">
                <a:latin typeface="Times New Roman" pitchFamily="18" charset="0"/>
              </a:rPr>
              <a:t>，落</a:t>
            </a:r>
            <a:r>
              <a:rPr kumimoji="1" lang="zh-CN" altLang="en-US" sz="2400" b="1" u="sng" dirty="0">
                <a:solidFill>
                  <a:srgbClr val="FF0000"/>
                </a:solidFill>
                <a:latin typeface="Times New Roman" pitchFamily="18" charset="0"/>
              </a:rPr>
              <a:t>英</a:t>
            </a:r>
            <a:r>
              <a:rPr kumimoji="1" lang="zh-CN" altLang="en-US" sz="2400" b="1" u="sng" dirty="0">
                <a:latin typeface="Times New Roman" pitchFamily="18" charset="0"/>
              </a:rPr>
              <a:t>缤</a:t>
            </a:r>
            <a:r>
              <a:rPr kumimoji="1" lang="zh-CN" altLang="en-US" sz="2400" b="1" u="sng" dirty="0"/>
              <a:t>纷。</a:t>
            </a:r>
            <a:r>
              <a:rPr kumimoji="1" lang="zh-CN" altLang="en-US" sz="2400" u="sng" dirty="0">
                <a:latin typeface="Times New Roman" pitchFamily="18" charset="0"/>
              </a:rPr>
              <a:t> 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23850" y="3429000"/>
            <a:ext cx="8229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然遇到一片桃花林，</a:t>
            </a:r>
            <a:r>
              <a:rPr kumimoji="1" lang="en-US" altLang="zh-CN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桃林</a:t>
            </a:r>
            <a:r>
              <a:rPr kumimoji="1" lang="en-US" altLang="zh-CN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夹着溪流两岸有几百步长，中间没有一棵别的树，花草</a:t>
            </a:r>
            <a:r>
              <a:rPr kumimoji="1" lang="zh-CN" altLang="en-US" b="1" dirty="0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鲜嫩美丽</a:t>
            </a:r>
            <a:r>
              <a:rPr kumimoji="1" lang="zh-CN" altLang="en-US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，落</a:t>
            </a:r>
            <a:r>
              <a:rPr kumimoji="1" lang="zh-CN" altLang="en-US" b="1" dirty="0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花</a:t>
            </a:r>
            <a:r>
              <a:rPr kumimoji="1" lang="zh-CN" altLang="en-US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散乱繁</a:t>
            </a:r>
            <a:r>
              <a:rPr kumimoji="1" lang="zh-CN" altLang="en-US" b="1" dirty="0">
                <a:solidFill>
                  <a:srgbClr val="000000"/>
                </a:solidFill>
                <a:ea typeface="经典中圆简" pitchFamily="49" charset="-122"/>
                <a:cs typeface="经典中圆简" pitchFamily="49" charset="-122"/>
              </a:rPr>
              <a:t>多。</a:t>
            </a:r>
            <a:r>
              <a:rPr kumimoji="1" lang="zh-CN" altLang="en-US" b="1" dirty="0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23850" y="4149725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 u="sng" dirty="0">
                <a:latin typeface="Times New Roman" pitchFamily="18" charset="0"/>
              </a:rPr>
              <a:t>渔人甚异之。复韵行，欲穷其林</a:t>
            </a:r>
            <a:r>
              <a:rPr kumimoji="1" lang="zh-CN" altLang="en-US" b="1" u="sng" dirty="0"/>
              <a:t>。</a:t>
            </a: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293688" y="4581525"/>
            <a:ext cx="838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 dirty="0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捕鱼人很为这里的美景惊奇。又继续前行，想走完这片桃林。</a:t>
            </a:r>
            <a:r>
              <a:rPr kumimoji="1" lang="zh-CN" altLang="en-US" b="1" dirty="0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277813" y="5287963"/>
            <a:ext cx="8458200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1900" b="1" dirty="0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[</a:t>
            </a:r>
            <a:r>
              <a:rPr kumimoji="1" lang="zh-CN" altLang="en-US" sz="1900" b="1" dirty="0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点评</a:t>
            </a:r>
            <a:r>
              <a:rPr kumimoji="1" lang="en-US" altLang="zh-CN" sz="1900" b="1" dirty="0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] </a:t>
            </a:r>
            <a:r>
              <a:rPr kumimoji="1" lang="zh-CN" altLang="en-US" sz="1900" b="1" dirty="0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此段写渔人发现桃花源的时间、经过和沿途所见的奇丽景色。语言准确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1900" b="1" dirty="0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            精炼，优美动听，仅“</a:t>
            </a:r>
            <a:r>
              <a:rPr kumimoji="1" lang="zh-CN" altLang="en-US" sz="1900" b="1" dirty="0">
                <a:latin typeface="Times New Roman" pitchFamily="18" charset="0"/>
                <a:ea typeface="黑体" pitchFamily="49" charset="-122"/>
              </a:rPr>
              <a:t>芳草鲜美，落英缤纷</a:t>
            </a:r>
            <a:r>
              <a:rPr kumimoji="1" lang="zh-CN" altLang="en-US" sz="1900" b="1" dirty="0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”八个宇，就勾勒出一幅美   </a:t>
            </a:r>
            <a:endParaRPr kumimoji="1" lang="en-US" altLang="zh-CN" sz="1900" b="1" dirty="0">
              <a:solidFill>
                <a:srgbClr val="663300"/>
              </a:solidFill>
              <a:latin typeface="Times New Roman" pitchFamily="18" charset="0"/>
              <a:ea typeface="黑体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1900" b="1" dirty="0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            </a:t>
            </a:r>
            <a:r>
              <a:rPr kumimoji="1" lang="zh-CN" altLang="en-US" sz="1900" b="1" dirty="0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丽的“桃花溪水行舟图’，富有诗的意境。</a:t>
            </a:r>
            <a:r>
              <a:rPr kumimoji="1" lang="zh-CN" altLang="en-US" sz="1900" b="1" dirty="0">
                <a:solidFill>
                  <a:srgbClr val="663300"/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125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7" grpId="0" autoUpdateAnimBg="0"/>
      <p:bldP spid="9" grpId="0" autoUpdateAnimBg="0"/>
      <p:bldP spid="11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641350" y="6157913"/>
            <a:ext cx="8382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老人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和小孩，都高高兴兴自得其乐。</a:t>
            </a:r>
            <a:r>
              <a:rPr kumimoji="1" lang="zh-CN" altLang="en-US" b="1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671513" y="620713"/>
            <a:ext cx="86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latin typeface="Times New Roman" pitchFamily="18" charset="0"/>
              </a:rPr>
              <a:t>林尽水源，便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pitchFamily="18" charset="0"/>
              </a:rPr>
              <a:t>得</a:t>
            </a:r>
            <a:r>
              <a:rPr kumimoji="1" lang="zh-CN" altLang="en-US" sz="2400" b="1" dirty="0">
                <a:latin typeface="Times New Roman" pitchFamily="18" charset="0"/>
              </a:rPr>
              <a:t>一山，山有小口</a:t>
            </a:r>
            <a:r>
              <a:rPr kumimoji="1" lang="zh-CN" altLang="en-US" sz="2400" b="1" dirty="0"/>
              <a:t>，</a:t>
            </a:r>
            <a:r>
              <a:rPr kumimoji="1" lang="zh-CN" altLang="en-US" sz="2400" b="1" dirty="0">
                <a:latin typeface="Times New Roman" pitchFamily="18" charset="0"/>
              </a:rPr>
              <a:t>仿佛若有光  。 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701675" y="1074738"/>
            <a:ext cx="8839200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 dirty="0">
                <a:solidFill>
                  <a:srgbClr val="00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桃林在溪水发源的地方就没有了，打鱼人在这里</a:t>
            </a:r>
            <a:r>
              <a:rPr kumimoji="1" lang="zh-CN" altLang="en-US" b="1" dirty="0">
                <a:solidFill>
                  <a:srgbClr val="FF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看到</a:t>
            </a:r>
            <a:r>
              <a:rPr kumimoji="1" lang="zh-CN" altLang="en-US" b="1" dirty="0">
                <a:solidFill>
                  <a:srgbClr val="00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一座山，山有个小洞口，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 dirty="0">
                <a:solidFill>
                  <a:srgbClr val="00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仿佛有光亮透出来。</a:t>
            </a:r>
            <a:endParaRPr kumimoji="1" lang="zh-CN" altLang="en-US" b="1" dirty="0">
              <a:latin typeface="Times New Roman" pitchFamily="18" charset="0"/>
              <a:ea typeface="经典中圆简" pitchFamily="49" charset="-122"/>
              <a:cs typeface="经典中圆简" pitchFamily="49" charset="-122"/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658813" y="1903413"/>
            <a:ext cx="883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便舍船，从口入。初极狭，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才</a:t>
            </a:r>
            <a:r>
              <a:rPr kumimoji="1" lang="zh-CN" altLang="en-US" sz="2400" b="1">
                <a:latin typeface="Times New Roman" pitchFamily="18" charset="0"/>
              </a:rPr>
              <a:t>通人。复行数十步，</a:t>
            </a:r>
            <a:r>
              <a:rPr kumimoji="1" lang="zh-CN" altLang="en-US" sz="2400" b="1"/>
              <a:t>豁然开朗。</a:t>
            </a:r>
          </a:p>
        </p:txBody>
      </p:sp>
      <p:sp>
        <p:nvSpPr>
          <p:cNvPr id="24582" name="Text Box 8"/>
          <p:cNvSpPr txBox="1">
            <a:spLocks noChangeArrowheads="1"/>
          </p:cNvSpPr>
          <p:nvPr/>
        </p:nvSpPr>
        <p:spPr bwMode="auto">
          <a:xfrm>
            <a:off x="623888" y="3213100"/>
            <a:ext cx="922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土地平旷</a:t>
            </a:r>
            <a:r>
              <a:rPr kumimoji="1" lang="zh-CN" altLang="en-US" sz="2400" b="1"/>
              <a:t>，</a:t>
            </a:r>
            <a:r>
              <a:rPr kumimoji="1" lang="zh-CN" altLang="en-US" sz="2400" b="1">
                <a:latin typeface="Times New Roman" pitchFamily="18" charset="0"/>
              </a:rPr>
              <a:t>屋舍俨然，有良田美池桑竹之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属</a:t>
            </a:r>
            <a:r>
              <a:rPr kumimoji="1" lang="zh-CN" altLang="en-US" sz="2400" b="1">
                <a:latin typeface="Times New Roman" pitchFamily="18" charset="0"/>
              </a:rPr>
              <a:t>。阡陌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交通</a:t>
            </a:r>
            <a:r>
              <a:rPr kumimoji="1" lang="zh-CN" altLang="en-US" sz="2400" b="1">
                <a:latin typeface="Times New Roman" pitchFamily="18" charset="0"/>
              </a:rPr>
              <a:t>， 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671513" y="2349500"/>
            <a:ext cx="89154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打鱼人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便离船上岸，从洞口进入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洞内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。开始很狭窄，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仅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能容一个人通过。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又向前走几十步，突然变得开阔</a:t>
            </a:r>
            <a:r>
              <a:rPr kumimoji="1" lang="zh-CN" altLang="en-US" b="1">
                <a:solidFill>
                  <a:srgbClr val="000000"/>
                </a:solidFill>
                <a:ea typeface="经典中圆简" pitchFamily="49" charset="-122"/>
                <a:cs typeface="经典中圆简" pitchFamily="49" charset="-122"/>
              </a:rPr>
              <a:t>敞亮。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646113" y="3598863"/>
            <a:ext cx="8534400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土地平坦开阔，房屋整整齐齐，有肥沃的田地、美丽的池塘和桑林、竹园之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类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。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田间小路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交错相通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，</a:t>
            </a:r>
            <a:r>
              <a:rPr kumimoji="1" lang="zh-CN" altLang="en-US" b="1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24585" name="Text Box 11"/>
          <p:cNvSpPr txBox="1">
            <a:spLocks noChangeArrowheads="1"/>
          </p:cNvSpPr>
          <p:nvPr/>
        </p:nvSpPr>
        <p:spPr bwMode="auto">
          <a:xfrm>
            <a:off x="623888" y="4424363"/>
            <a:ext cx="883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鸡犬相闻。其中往来种作，男女衣着，悉如外人。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650875" y="4856163"/>
            <a:ext cx="8458200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能听到鸡鸣狗吠的声音。里面的人们来来往往耕种劳作，男男女女的穿着完全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像桃花源外的世人。</a:t>
            </a:r>
            <a:endParaRPr kumimoji="1" lang="zh-CN" altLang="en-US" b="1">
              <a:latin typeface="经典中圆简" pitchFamily="49" charset="-122"/>
              <a:ea typeface="经典中圆简" pitchFamily="49" charset="-122"/>
              <a:cs typeface="经典中圆简" pitchFamily="49" charset="-122"/>
            </a:endParaRPr>
          </a:p>
        </p:txBody>
      </p:sp>
      <p:sp>
        <p:nvSpPr>
          <p:cNvPr id="24587" name="Text Box 14"/>
          <p:cNvSpPr txBox="1">
            <a:spLocks noChangeArrowheads="1"/>
          </p:cNvSpPr>
          <p:nvPr/>
        </p:nvSpPr>
        <p:spPr bwMode="auto">
          <a:xfrm>
            <a:off x="595313" y="5695950"/>
            <a:ext cx="838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</a:rPr>
              <a:t>黄发</a:t>
            </a:r>
            <a:r>
              <a:rPr kumimoji="1" lang="zh-CN" altLang="en-US" sz="2400" b="1">
                <a:latin typeface="Times New Roman" pitchFamily="18" charset="0"/>
              </a:rPr>
              <a:t>垂髫</a:t>
            </a:r>
            <a:r>
              <a:rPr kumimoji="1" lang="en-US" altLang="zh-CN" sz="2400" b="1">
                <a:latin typeface="Times New Roman" pitchFamily="18" charset="0"/>
              </a:rPr>
              <a:t>(</a:t>
            </a:r>
            <a:r>
              <a:rPr kumimoji="1" lang="en-US" altLang="zh-CN" sz="2400" b="1">
                <a:solidFill>
                  <a:srgbClr val="FF0000"/>
                </a:solidFill>
              </a:rPr>
              <a:t>tiáo</a:t>
            </a:r>
            <a:r>
              <a:rPr kumimoji="1" lang="en-US" altLang="zh-CN" sz="2400" b="1">
                <a:latin typeface="Times New Roman" pitchFamily="18" charset="0"/>
              </a:rPr>
              <a:t>)</a:t>
            </a:r>
            <a:r>
              <a:rPr kumimoji="1" lang="zh-CN" altLang="en-US" sz="2400" b="1">
                <a:latin typeface="Times New Roman" pitchFamily="18" charset="0"/>
              </a:rPr>
              <a:t>，并怡然自乐</a:t>
            </a:r>
            <a:r>
              <a:rPr kumimoji="1" lang="zh-CN" altLang="en-US" sz="2400" b="1"/>
              <a:t>。</a:t>
            </a:r>
            <a:r>
              <a:rPr kumimoji="1" lang="zh-CN" altLang="en-US"/>
              <a:t> </a:t>
            </a:r>
            <a:r>
              <a:rPr kumimoji="1" lang="zh-CN" altLang="en-US" sz="2400" b="1">
                <a:latin typeface="Times New Roman" pitchFamily="18" charset="0"/>
                <a:hlinkClick r:id="rId2" action="ppaction://hlinksldjump"/>
              </a:rPr>
              <a:t>   </a:t>
            </a:r>
            <a:endParaRPr kumimoji="1" lang="zh-CN" altLang="en-US" sz="2400" b="1">
              <a:latin typeface="Times New Roman" pitchFamily="18" charset="0"/>
            </a:endParaRPr>
          </a:p>
        </p:txBody>
      </p:sp>
      <p:sp>
        <p:nvSpPr>
          <p:cNvPr id="24588" name="Line 3"/>
          <p:cNvSpPr>
            <a:spLocks noChangeShapeType="1"/>
          </p:cNvSpPr>
          <p:nvPr/>
        </p:nvSpPr>
        <p:spPr bwMode="auto">
          <a:xfrm>
            <a:off x="793750" y="1052513"/>
            <a:ext cx="79549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24589" name="Line 6"/>
          <p:cNvSpPr>
            <a:spLocks noChangeShapeType="1"/>
          </p:cNvSpPr>
          <p:nvPr/>
        </p:nvSpPr>
        <p:spPr bwMode="auto">
          <a:xfrm>
            <a:off x="755650" y="2362200"/>
            <a:ext cx="8083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24590" name="Line 9"/>
          <p:cNvSpPr>
            <a:spLocks noChangeShapeType="1"/>
          </p:cNvSpPr>
          <p:nvPr/>
        </p:nvSpPr>
        <p:spPr bwMode="auto">
          <a:xfrm>
            <a:off x="684213" y="3644900"/>
            <a:ext cx="81549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24591" name="Line 12"/>
          <p:cNvSpPr>
            <a:spLocks noChangeShapeType="1"/>
          </p:cNvSpPr>
          <p:nvPr/>
        </p:nvSpPr>
        <p:spPr bwMode="auto">
          <a:xfrm>
            <a:off x="623888" y="4868863"/>
            <a:ext cx="8137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24592" name="Line 15"/>
          <p:cNvSpPr>
            <a:spLocks noChangeShapeType="1"/>
          </p:cNvSpPr>
          <p:nvPr/>
        </p:nvSpPr>
        <p:spPr bwMode="auto">
          <a:xfrm>
            <a:off x="712788" y="6153150"/>
            <a:ext cx="7950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32729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4" grpId="0" autoUpdateAnimBg="0"/>
      <p:bldP spid="7172" grpId="0" autoUpdateAnimBg="0"/>
      <p:bldP spid="7175" grpId="0" autoUpdateAnimBg="0"/>
      <p:bldP spid="7178" grpId="0" autoUpdateAnimBg="0"/>
      <p:bldP spid="718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552450" y="692150"/>
            <a:ext cx="815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见渔人，乃大惊，问所从来，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具</a:t>
            </a:r>
            <a:r>
              <a:rPr kumimoji="1" lang="zh-CN" altLang="en-US" sz="2400" b="1">
                <a:latin typeface="Times New Roman" pitchFamily="18" charset="0"/>
              </a:rPr>
              <a:t>答之。便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要</a:t>
            </a:r>
            <a:r>
              <a:rPr kumimoji="1" lang="zh-CN" altLang="en-US" sz="2400" b="1"/>
              <a:t>还家，</a:t>
            </a:r>
            <a:r>
              <a:rPr kumimoji="1" lang="zh-CN" altLang="en-US" sz="2400" b="1">
                <a:latin typeface="Times New Roman" pitchFamily="18" charset="0"/>
              </a:rPr>
              <a:t> </a:t>
            </a:r>
          </a:p>
        </p:txBody>
      </p:sp>
      <p:sp>
        <p:nvSpPr>
          <p:cNvPr id="26627" name="Line 3"/>
          <p:cNvSpPr>
            <a:spLocks noChangeShapeType="1"/>
          </p:cNvSpPr>
          <p:nvPr/>
        </p:nvSpPr>
        <p:spPr bwMode="auto">
          <a:xfrm flipV="1">
            <a:off x="684213" y="1125538"/>
            <a:ext cx="7599362" cy="206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69913" y="1196975"/>
            <a:ext cx="8610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看见打鱼人，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他们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竟然非常惊异，问从什么地方来，打鱼人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详细地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回答了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他们。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他们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就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邀请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打鱼人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到他们家里，</a:t>
            </a:r>
            <a:r>
              <a:rPr kumimoji="1" lang="zh-CN" altLang="en-US" b="1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539750" y="2060575"/>
            <a:ext cx="899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设酒杀鸡作食。村中闻有此人，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咸</a:t>
            </a:r>
            <a:r>
              <a:rPr kumimoji="1" lang="zh-CN" altLang="en-US" sz="2400" b="1">
                <a:latin typeface="Times New Roman" pitchFamily="18" charset="0"/>
              </a:rPr>
              <a:t>来问讯。自云先世</a:t>
            </a:r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 flipV="1">
            <a:off x="671513" y="2492375"/>
            <a:ext cx="7651750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565150" y="2514600"/>
            <a:ext cx="88392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摆酒杀鸡热情款待。村中听说来了这么个人，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都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来打听消息。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他们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自述说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他们的祖先</a:t>
            </a:r>
            <a:r>
              <a:rPr kumimoji="1" lang="zh-CN" altLang="en-US" b="1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539750" y="3332163"/>
            <a:ext cx="8737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避秦时乱，率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妻子</a:t>
            </a:r>
            <a:r>
              <a:rPr kumimoji="1" lang="zh-CN" altLang="en-US" sz="2400" b="1">
                <a:latin typeface="Times New Roman" pitchFamily="18" charset="0"/>
              </a:rPr>
              <a:t>邑人来此绝境，不复出焉，遂与外人</a:t>
            </a:r>
            <a:r>
              <a:rPr kumimoji="1" lang="zh-CN" altLang="en-US" sz="2400" b="1"/>
              <a:t>间隔。</a:t>
            </a:r>
            <a:r>
              <a:rPr kumimoji="1" lang="zh-CN" altLang="en-US" sz="2400" b="1">
                <a:latin typeface="Times New Roman" pitchFamily="18" charset="0"/>
              </a:rPr>
              <a:t> </a:t>
            </a:r>
          </a:p>
        </p:txBody>
      </p:sp>
      <p:sp>
        <p:nvSpPr>
          <p:cNvPr id="26633" name="Line 9"/>
          <p:cNvSpPr>
            <a:spLocks noChangeShapeType="1"/>
          </p:cNvSpPr>
          <p:nvPr/>
        </p:nvSpPr>
        <p:spPr bwMode="auto">
          <a:xfrm>
            <a:off x="654050" y="3759200"/>
            <a:ext cx="815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582613" y="3789363"/>
            <a:ext cx="838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为了躲避秦时的战乱，带着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妻子儿女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以及乡邻来到这个与世隔绝的地方，不再从这里出去，于是跟外面的人断绝了来往。</a:t>
            </a:r>
            <a:r>
              <a:rPr kumimoji="1" lang="zh-CN" altLang="en-US" b="1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557213" y="4495800"/>
            <a:ext cx="883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问今是何世，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乃</a:t>
            </a:r>
            <a:r>
              <a:rPr kumimoji="1" lang="zh-CN" altLang="en-US" sz="2400" b="1">
                <a:latin typeface="Times New Roman" pitchFamily="18" charset="0"/>
              </a:rPr>
              <a:t>不知有汉，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无论</a:t>
            </a:r>
            <a:r>
              <a:rPr kumimoji="1" lang="zh-CN" altLang="en-US" sz="2400" b="1">
                <a:latin typeface="Times New Roman" pitchFamily="18" charset="0"/>
              </a:rPr>
              <a:t>魏晋。</a:t>
            </a:r>
          </a:p>
        </p:txBody>
      </p:sp>
      <p:sp>
        <p:nvSpPr>
          <p:cNvPr id="26636" name="Line 12"/>
          <p:cNvSpPr>
            <a:spLocks noChangeShapeType="1"/>
          </p:cNvSpPr>
          <p:nvPr/>
        </p:nvSpPr>
        <p:spPr bwMode="auto">
          <a:xfrm flipV="1">
            <a:off x="684213" y="4941888"/>
            <a:ext cx="8064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590550" y="4954588"/>
            <a:ext cx="8458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问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打鱼人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现在是什么朝代，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竟然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不知道有汉朝，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更不用说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魏朝和晋朝了。</a:t>
            </a:r>
            <a:endParaRPr kumimoji="1" lang="zh-CN" altLang="en-US" b="1">
              <a:latin typeface="经典中圆简" pitchFamily="49" charset="-122"/>
              <a:ea typeface="经典中圆简" pitchFamily="49" charset="-122"/>
              <a:cs typeface="经典中圆简" pitchFamily="49" charset="-122"/>
            </a:endParaRPr>
          </a:p>
        </p:txBody>
      </p:sp>
      <p:sp>
        <p:nvSpPr>
          <p:cNvPr id="26638" name="Rectangle 14"/>
          <p:cNvSpPr>
            <a:spLocks noChangeArrowheads="1"/>
          </p:cNvSpPr>
          <p:nvPr/>
        </p:nvSpPr>
        <p:spPr bwMode="auto">
          <a:xfrm>
            <a:off x="6227763" y="417513"/>
            <a:ext cx="3317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kumimoji="1" lang="en-US" altLang="zh-CN" sz="1400">
                <a:solidFill>
                  <a:srgbClr val="FF0000"/>
                </a:solidFill>
              </a:rPr>
              <a:t>¯ </a:t>
            </a:r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6084888" y="404813"/>
            <a:ext cx="577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FF0000"/>
                </a:solidFill>
              </a:rPr>
              <a:t>yao</a:t>
            </a:r>
          </a:p>
        </p:txBody>
      </p:sp>
    </p:spTree>
    <p:extLst>
      <p:ext uri="{BB962C8B-B14F-4D97-AF65-F5344CB8AC3E}">
        <p14:creationId xmlns:p14="http://schemas.microsoft.com/office/powerpoint/2010/main" val="302896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utoUpdateAnimBg="0"/>
      <p:bldP spid="8199" grpId="0" autoUpdateAnimBg="0"/>
      <p:bldP spid="8202" grpId="0" autoUpdateAnimBg="0"/>
      <p:bldP spid="820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457200" y="609600"/>
            <a:ext cx="7772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en-US" sz="2400">
              <a:latin typeface="Times New Roman" pitchFamily="18" charset="0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684213" y="595313"/>
            <a:ext cx="838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宋体" pitchFamily="2" charset="-122"/>
              </a:rPr>
              <a:t>此人一一</a:t>
            </a:r>
            <a:r>
              <a:rPr kumimoji="1" lang="zh-CN" altLang="en-US" sz="2400" b="1">
                <a:solidFill>
                  <a:srgbClr val="FF0000"/>
                </a:solidFill>
                <a:latin typeface="宋体" pitchFamily="2" charset="-122"/>
              </a:rPr>
              <a:t>为 具</a:t>
            </a:r>
            <a:r>
              <a:rPr kumimoji="1" lang="zh-CN" altLang="en-US" sz="2400" b="1">
                <a:latin typeface="宋体" pitchFamily="2" charset="-122"/>
              </a:rPr>
              <a:t>言所闻，皆叹惋。余人各复</a:t>
            </a:r>
            <a:r>
              <a:rPr kumimoji="1" lang="zh-CN" altLang="en-US" sz="2400" b="1">
                <a:solidFill>
                  <a:srgbClr val="FF0000"/>
                </a:solidFill>
                <a:latin typeface="宋体" pitchFamily="2" charset="-122"/>
              </a:rPr>
              <a:t>延</a:t>
            </a:r>
            <a:r>
              <a:rPr kumimoji="1" lang="zh-CN" altLang="en-US" sz="2400" b="1">
                <a:latin typeface="宋体" pitchFamily="2" charset="-122"/>
              </a:rPr>
              <a:t>至其家  ， </a:t>
            </a:r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>
            <a:off x="817563" y="1052513"/>
            <a:ext cx="77866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01675" y="1125538"/>
            <a:ext cx="838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打鱼人一件一件地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给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他们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详细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讲述自己所知道的事，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他们听了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都感叹惋惜不已。其余的人各自都又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请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打鱼人到他们家中做客， 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654050" y="2133600"/>
            <a:ext cx="815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皆出酒食。停数日，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辞 去</a:t>
            </a:r>
            <a:r>
              <a:rPr kumimoji="1" lang="zh-CN" altLang="en-US" sz="2400" b="1"/>
              <a:t>。</a:t>
            </a:r>
            <a:r>
              <a:rPr kumimoji="1" lang="zh-CN" altLang="en-US" sz="2400" b="1">
                <a:latin typeface="Times New Roman" pitchFamily="18" charset="0"/>
              </a:rPr>
              <a:t>此中人语云： </a:t>
            </a:r>
          </a:p>
        </p:txBody>
      </p:sp>
      <p:sp>
        <p:nvSpPr>
          <p:cNvPr id="28679" name="Line 7"/>
          <p:cNvSpPr>
            <a:spLocks noChangeShapeType="1"/>
          </p:cNvSpPr>
          <p:nvPr/>
        </p:nvSpPr>
        <p:spPr bwMode="auto">
          <a:xfrm>
            <a:off x="768350" y="2565400"/>
            <a:ext cx="78597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676275" y="2578100"/>
            <a:ext cx="8229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都拿出好酒好菜招待。打鱼人住了几天后，就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告别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他们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离开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。桃花源的人对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他说：</a:t>
            </a:r>
            <a:r>
              <a:rPr kumimoji="1" lang="zh-CN" altLang="en-US" b="1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674688" y="3476625"/>
            <a:ext cx="800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latin typeface="Times New Roman" pitchFamily="18" charset="0"/>
              </a:rPr>
              <a:t>“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不足</a:t>
            </a:r>
            <a:r>
              <a:rPr kumimoji="1" lang="zh-CN" altLang="en-US" sz="2400" b="1">
                <a:latin typeface="Times New Roman" pitchFamily="18" charset="0"/>
              </a:rPr>
              <a:t>为外人道也。” </a:t>
            </a:r>
          </a:p>
        </p:txBody>
      </p:sp>
      <p:sp>
        <p:nvSpPr>
          <p:cNvPr id="28682" name="Line 10"/>
          <p:cNvSpPr>
            <a:spLocks noChangeShapeType="1"/>
          </p:cNvSpPr>
          <p:nvPr/>
        </p:nvSpPr>
        <p:spPr bwMode="auto">
          <a:xfrm flipV="1">
            <a:off x="755650" y="3886200"/>
            <a:ext cx="7777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611188" y="3925888"/>
            <a:ext cx="6985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b="1">
                <a:solidFill>
                  <a:srgbClr val="00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“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这里的一切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不值得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对外面的人说起。</a:t>
            </a:r>
            <a:r>
              <a:rPr kumimoji="1" lang="zh-CN" altLang="en-US" b="1">
                <a:solidFill>
                  <a:srgbClr val="00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”</a:t>
            </a:r>
            <a:r>
              <a:rPr kumimoji="1" lang="zh-CN" altLang="en-US" b="1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519113" y="4508500"/>
            <a:ext cx="8229600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[</a:t>
            </a:r>
            <a:r>
              <a:rPr kumimoji="1" lang="zh-CN" altLang="en-US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点评</a:t>
            </a:r>
            <a:r>
              <a:rPr kumimoji="1" lang="en-US" altLang="zh-CN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]</a:t>
            </a:r>
            <a:r>
              <a:rPr kumimoji="1" lang="zh-CN" altLang="en-US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此段是</a:t>
            </a:r>
            <a:r>
              <a:rPr kumimoji="1" lang="zh-CN" altLang="en-US" b="1">
                <a:solidFill>
                  <a:schemeClr val="hlink"/>
                </a:solidFill>
                <a:latin typeface="Times New Roman" pitchFamily="18" charset="0"/>
                <a:ea typeface="黑体" pitchFamily="49" charset="-122"/>
              </a:rPr>
              <a:t>全篇文章的中心。</a:t>
            </a:r>
            <a:r>
              <a:rPr kumimoji="1" lang="zh-CN" altLang="en-US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写渔人在桃花源的所见、所闻以及和世外桃源的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          人接触交往的情况。刻画细腻、语近旨远。先写桃花源的自然环境、精神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          面貌，和平安宁，怡然自乐；然后再写他们和渔人的交往，风俗淳朴，平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          等相交。作者细致描绘了桃花源里的情况，使人感到真实。亲切，让人无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          限向往，增强了感染力。</a:t>
            </a:r>
            <a:r>
              <a:rPr kumimoji="1" lang="zh-CN" altLang="en-US" b="1">
                <a:solidFill>
                  <a:srgbClr val="6633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8685" name="Rectangle 16"/>
          <p:cNvSpPr>
            <a:spLocks noChangeArrowheads="1"/>
          </p:cNvSpPr>
          <p:nvPr/>
        </p:nvSpPr>
        <p:spPr bwMode="auto">
          <a:xfrm>
            <a:off x="5343525" y="1814513"/>
            <a:ext cx="51117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kumimoji="1" lang="en-US" altLang="zh-CN" sz="2200" b="1">
                <a:solidFill>
                  <a:srgbClr val="663300"/>
                </a:solidFill>
              </a:rPr>
              <a:t>yù</a:t>
            </a:r>
          </a:p>
        </p:txBody>
      </p:sp>
    </p:spTree>
    <p:extLst>
      <p:ext uri="{BB962C8B-B14F-4D97-AF65-F5344CB8AC3E}">
        <p14:creationId xmlns:p14="http://schemas.microsoft.com/office/powerpoint/2010/main" val="2507017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utoUpdateAnimBg="0"/>
      <p:bldP spid="9224" grpId="0" autoUpdateAnimBg="0"/>
      <p:bldP spid="9227" grpId="0" autoUpdateAnimBg="0"/>
      <p:bldP spid="922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2"/>
          <p:cNvSpPr txBox="1">
            <a:spLocks noChangeArrowheads="1"/>
          </p:cNvSpPr>
          <p:nvPr/>
        </p:nvSpPr>
        <p:spPr bwMode="auto">
          <a:xfrm>
            <a:off x="468313" y="642938"/>
            <a:ext cx="883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en-US" altLang="zh-CN" sz="2400" b="1">
                <a:latin typeface="宋体" pitchFamily="2" charset="-122"/>
              </a:rPr>
              <a:t> 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既</a:t>
            </a:r>
            <a:r>
              <a:rPr kumimoji="1" lang="zh-CN" altLang="en-US" sz="2400" b="1">
                <a:latin typeface="Times New Roman" pitchFamily="18" charset="0"/>
              </a:rPr>
              <a:t>出，得其船，便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扶 </a:t>
            </a:r>
            <a:r>
              <a:rPr kumimoji="1" lang="zh-CN" altLang="en-US" sz="2400" b="1" u="sng">
                <a:solidFill>
                  <a:srgbClr val="FF0000"/>
                </a:solidFill>
                <a:latin typeface="Times New Roman" pitchFamily="18" charset="0"/>
              </a:rPr>
              <a:t>向</a:t>
            </a:r>
            <a:r>
              <a:rPr kumimoji="1" lang="zh-CN" altLang="en-US" sz="2400" b="1">
                <a:latin typeface="Times New Roman" pitchFamily="18" charset="0"/>
              </a:rPr>
              <a:t>路，处处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志</a:t>
            </a:r>
            <a:r>
              <a:rPr kumimoji="1" lang="zh-CN" altLang="en-US" sz="2400" b="1">
                <a:latin typeface="Times New Roman" pitchFamily="18" charset="0"/>
              </a:rPr>
              <a:t>之</a:t>
            </a:r>
            <a:r>
              <a:rPr kumimoji="1" lang="zh-CN" altLang="en-US" sz="2400" b="1"/>
              <a:t>。</a:t>
            </a:r>
            <a:r>
              <a:rPr kumimoji="1" lang="zh-CN" altLang="en-US" sz="2400" b="1">
                <a:latin typeface="Times New Roman" pitchFamily="18" charset="0"/>
              </a:rPr>
              <a:t>及郡下，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诣</a:t>
            </a:r>
            <a:r>
              <a:rPr kumimoji="1" lang="zh-CN" altLang="en-US" sz="2400" b="1">
                <a:latin typeface="Times New Roman" pitchFamily="18" charset="0"/>
              </a:rPr>
              <a:t>太守，</a:t>
            </a:r>
          </a:p>
        </p:txBody>
      </p:sp>
      <p:sp>
        <p:nvSpPr>
          <p:cNvPr id="30723" name="Text Box 13"/>
          <p:cNvSpPr txBox="1">
            <a:spLocks noChangeArrowheads="1"/>
          </p:cNvSpPr>
          <p:nvPr/>
        </p:nvSpPr>
        <p:spPr bwMode="auto">
          <a:xfrm>
            <a:off x="533400" y="2209800"/>
            <a:ext cx="3581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en-US" sz="2400">
              <a:latin typeface="Times New Roman" pitchFamily="18" charset="0"/>
            </a:endParaRPr>
          </a:p>
        </p:txBody>
      </p:sp>
      <p:sp>
        <p:nvSpPr>
          <p:cNvPr id="30724" name="Line 14"/>
          <p:cNvSpPr>
            <a:spLocks noChangeShapeType="1"/>
          </p:cNvSpPr>
          <p:nvPr/>
        </p:nvSpPr>
        <p:spPr bwMode="auto">
          <a:xfrm flipV="1">
            <a:off x="722313" y="1052513"/>
            <a:ext cx="7953375" cy="17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609600" y="1052513"/>
            <a:ext cx="8534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打鱼人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出了洞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以后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，找到他的船，就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沿着 </a:t>
            </a:r>
            <a:r>
              <a:rPr kumimoji="1" lang="zh-CN" altLang="en-US" b="1" u="sng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原（来的）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路返回，沿途到处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做上标记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。到了武陵郡，就</a:t>
            </a:r>
            <a:r>
              <a:rPr kumimoji="1" lang="zh-CN" altLang="en-US" b="1" u="sng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到</a:t>
            </a:r>
            <a:r>
              <a:rPr kumimoji="1" lang="zh-CN" altLang="en-US" b="1" u="sng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太守那里</a:t>
            </a:r>
            <a:r>
              <a:rPr kumimoji="1" lang="zh-CN" altLang="en-US" b="1" u="sng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去拜见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，</a:t>
            </a:r>
          </a:p>
        </p:txBody>
      </p:sp>
      <p:sp>
        <p:nvSpPr>
          <p:cNvPr id="30726" name="Text Box 16"/>
          <p:cNvSpPr txBox="1">
            <a:spLocks noChangeArrowheads="1"/>
          </p:cNvSpPr>
          <p:nvPr/>
        </p:nvSpPr>
        <p:spPr bwMode="auto">
          <a:xfrm>
            <a:off x="304800" y="2057400"/>
            <a:ext cx="853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en-US" sz="2400">
              <a:latin typeface="Times New Roman" pitchFamily="18" charset="0"/>
            </a:endParaRPr>
          </a:p>
        </p:txBody>
      </p:sp>
      <p:sp>
        <p:nvSpPr>
          <p:cNvPr id="30727" name="Text Box 18"/>
          <p:cNvSpPr txBox="1">
            <a:spLocks noChangeArrowheads="1"/>
          </p:cNvSpPr>
          <p:nvPr/>
        </p:nvSpPr>
        <p:spPr bwMode="auto">
          <a:xfrm>
            <a:off x="574675" y="1905000"/>
            <a:ext cx="853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宋体" pitchFamily="2" charset="-122"/>
              </a:rPr>
              <a:t>说如此。太守即遣人随其往，寻</a:t>
            </a:r>
            <a:r>
              <a:rPr kumimoji="1" lang="zh-CN" altLang="en-US" sz="2400" b="1">
                <a:solidFill>
                  <a:srgbClr val="FF0000"/>
                </a:solidFill>
                <a:latin typeface="宋体" pitchFamily="2" charset="-122"/>
              </a:rPr>
              <a:t>向</a:t>
            </a:r>
            <a:r>
              <a:rPr kumimoji="1" lang="zh-CN" altLang="en-US" sz="2400" b="1">
                <a:latin typeface="宋体" pitchFamily="2" charset="-122"/>
              </a:rPr>
              <a:t>所志，遂迷，不复得路。 </a:t>
            </a:r>
          </a:p>
        </p:txBody>
      </p:sp>
      <p:sp>
        <p:nvSpPr>
          <p:cNvPr id="30728" name="Line 20"/>
          <p:cNvSpPr>
            <a:spLocks noChangeShapeType="1"/>
          </p:cNvSpPr>
          <p:nvPr/>
        </p:nvSpPr>
        <p:spPr bwMode="auto">
          <a:xfrm flipV="1">
            <a:off x="684213" y="2387600"/>
            <a:ext cx="8007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611188" y="2374900"/>
            <a:ext cx="85344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说了他在桃花源的奇遇。太守当即派人跟他前去，寻找</a:t>
            </a:r>
            <a:r>
              <a:rPr kumimoji="1" lang="zh-CN" altLang="en-US" b="1">
                <a:solidFill>
                  <a:srgbClr val="FF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之前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做的标记，竟迷了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路，不再找得到先前去桃花源的那条路了。 </a:t>
            </a:r>
          </a:p>
        </p:txBody>
      </p:sp>
      <p:sp>
        <p:nvSpPr>
          <p:cNvPr id="30730" name="Text Box 23"/>
          <p:cNvSpPr txBox="1">
            <a:spLocks noChangeArrowheads="1"/>
          </p:cNvSpPr>
          <p:nvPr/>
        </p:nvSpPr>
        <p:spPr bwMode="auto">
          <a:xfrm>
            <a:off x="577850" y="3225800"/>
            <a:ext cx="891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南阳刘子骥，高尚士也</a:t>
            </a:r>
            <a:r>
              <a:rPr kumimoji="1" lang="zh-CN" altLang="en-US" sz="2400" b="1"/>
              <a:t>，</a:t>
            </a:r>
            <a:r>
              <a:rPr kumimoji="1" lang="zh-CN" altLang="en-US" sz="2400" b="1">
                <a:latin typeface="Times New Roman" pitchFamily="18" charset="0"/>
              </a:rPr>
              <a:t>闻之，欣然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规</a:t>
            </a:r>
            <a:r>
              <a:rPr kumimoji="1" lang="zh-CN" altLang="en-US" sz="2400" b="1">
                <a:latin typeface="Times New Roman" pitchFamily="18" charset="0"/>
              </a:rPr>
              <a:t>往。未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果</a:t>
            </a:r>
            <a:r>
              <a:rPr kumimoji="1" lang="zh-CN" altLang="en-US" sz="2400" b="1">
                <a:latin typeface="Times New Roman" pitchFamily="18" charset="0"/>
              </a:rPr>
              <a:t>，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</a:rPr>
              <a:t>寻</a:t>
            </a:r>
            <a:r>
              <a:rPr kumimoji="1" lang="zh-CN" altLang="en-US" sz="2400" b="1">
                <a:latin typeface="Times New Roman" pitchFamily="18" charset="0"/>
              </a:rPr>
              <a:t>病</a:t>
            </a:r>
            <a:r>
              <a:rPr kumimoji="1" lang="zh-CN" altLang="en-US" sz="2400" b="1"/>
              <a:t>终。</a:t>
            </a:r>
            <a:r>
              <a:rPr kumimoji="1" lang="zh-CN" altLang="en-US" sz="2400" b="1">
                <a:latin typeface="Times New Roman" pitchFamily="18" charset="0"/>
              </a:rPr>
              <a:t> </a:t>
            </a:r>
          </a:p>
        </p:txBody>
      </p:sp>
      <p:sp>
        <p:nvSpPr>
          <p:cNvPr id="30731" name="Line 24"/>
          <p:cNvSpPr>
            <a:spLocks noChangeShapeType="1"/>
          </p:cNvSpPr>
          <p:nvPr/>
        </p:nvSpPr>
        <p:spPr bwMode="auto">
          <a:xfrm flipV="1">
            <a:off x="696913" y="3644900"/>
            <a:ext cx="7953375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10265" name="Text Box 25"/>
          <p:cNvSpPr txBox="1">
            <a:spLocks noChangeArrowheads="1"/>
          </p:cNvSpPr>
          <p:nvPr/>
        </p:nvSpPr>
        <p:spPr bwMode="auto">
          <a:xfrm>
            <a:off x="595313" y="3670300"/>
            <a:ext cx="80772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南阳人刘子骥，是个品行高尚的名士。听到这件事，欣然</a:t>
            </a:r>
            <a:r>
              <a:rPr kumimoji="1" lang="zh-CN" altLang="en-US" b="1">
                <a:solidFill>
                  <a:srgbClr val="FF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计划</a:t>
            </a:r>
            <a:r>
              <a:rPr kumimoji="1" lang="zh-CN" altLang="en-US" b="1">
                <a:solidFill>
                  <a:srgbClr val="00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着前往。计划</a:t>
            </a:r>
          </a:p>
          <a:p>
            <a:pPr algn="just"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还没</a:t>
            </a:r>
            <a:r>
              <a:rPr kumimoji="1" lang="zh-CN" altLang="en-US" b="1">
                <a:solidFill>
                  <a:srgbClr val="FF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实现</a:t>
            </a:r>
            <a:r>
              <a:rPr kumimoji="1" lang="zh-CN" altLang="en-US" b="1">
                <a:solidFill>
                  <a:srgbClr val="00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，</a:t>
            </a:r>
            <a:r>
              <a:rPr kumimoji="1" lang="zh-CN" altLang="en-US" b="1">
                <a:solidFill>
                  <a:srgbClr val="FF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不久</a:t>
            </a:r>
            <a:r>
              <a:rPr kumimoji="1" lang="zh-CN" altLang="en-US" b="1">
                <a:solidFill>
                  <a:srgbClr val="000000"/>
                </a:solidFill>
                <a:latin typeface="Times New Roman" pitchFamily="18" charset="0"/>
                <a:ea typeface="经典中圆简" pitchFamily="49" charset="-122"/>
                <a:cs typeface="经典中圆简" pitchFamily="49" charset="-122"/>
              </a:rPr>
              <a:t>便病死</a:t>
            </a:r>
            <a:r>
              <a:rPr kumimoji="1" lang="zh-CN" altLang="en-US" b="1">
                <a:solidFill>
                  <a:srgbClr val="000000"/>
                </a:solidFill>
                <a:ea typeface="经典中圆简" pitchFamily="49" charset="-122"/>
                <a:cs typeface="经典中圆简" pitchFamily="49" charset="-122"/>
              </a:rPr>
              <a:t>了。</a:t>
            </a:r>
            <a:r>
              <a:rPr kumimoji="1" lang="zh-CN" altLang="en-US"/>
              <a:t> </a:t>
            </a:r>
          </a:p>
        </p:txBody>
      </p:sp>
      <p:sp>
        <p:nvSpPr>
          <p:cNvPr id="30733" name="Text Box 26"/>
          <p:cNvSpPr txBox="1">
            <a:spLocks noChangeArrowheads="1"/>
          </p:cNvSpPr>
          <p:nvPr/>
        </p:nvSpPr>
        <p:spPr bwMode="auto">
          <a:xfrm>
            <a:off x="552450" y="4508500"/>
            <a:ext cx="838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后遂无问津者</a:t>
            </a:r>
            <a:r>
              <a:rPr kumimoji="1" lang="zh-CN" altLang="en-US" sz="2400" b="1"/>
              <a:t>。</a:t>
            </a:r>
          </a:p>
        </p:txBody>
      </p:sp>
      <p:sp>
        <p:nvSpPr>
          <p:cNvPr id="30734" name="Line 27"/>
          <p:cNvSpPr>
            <a:spLocks noChangeShapeType="1"/>
          </p:cNvSpPr>
          <p:nvPr/>
        </p:nvSpPr>
        <p:spPr bwMode="auto">
          <a:xfrm flipV="1">
            <a:off x="684213" y="4992688"/>
            <a:ext cx="7951787" cy="206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MY"/>
          </a:p>
        </p:txBody>
      </p:sp>
      <p:sp>
        <p:nvSpPr>
          <p:cNvPr id="10269" name="Text Box 29"/>
          <p:cNvSpPr txBox="1">
            <a:spLocks noChangeArrowheads="1"/>
          </p:cNvSpPr>
          <p:nvPr/>
        </p:nvSpPr>
        <p:spPr bwMode="auto">
          <a:xfrm>
            <a:off x="565150" y="5006975"/>
            <a:ext cx="68405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以后，就再也没有去探访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(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桃花源</a:t>
            </a:r>
            <a:r>
              <a:rPr kumimoji="1" lang="en-US" altLang="zh-CN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)</a:t>
            </a:r>
            <a:r>
              <a:rPr kumimoji="1" lang="zh-CN" altLang="en-US" b="1">
                <a:solidFill>
                  <a:srgbClr val="000000"/>
                </a:solidFill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的人了</a:t>
            </a:r>
            <a:r>
              <a:rPr kumimoji="1" lang="zh-CN" altLang="en-US" b="1">
                <a:latin typeface="经典中圆简" pitchFamily="49" charset="-122"/>
                <a:ea typeface="经典中圆简" pitchFamily="49" charset="-122"/>
                <a:cs typeface="经典中圆简" pitchFamily="49" charset="-122"/>
              </a:rPr>
              <a:t> </a:t>
            </a:r>
          </a:p>
        </p:txBody>
      </p:sp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552450" y="5638800"/>
            <a:ext cx="8059738" cy="81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1900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[</a:t>
            </a:r>
            <a:r>
              <a:rPr kumimoji="1" lang="zh-CN" altLang="en-US" sz="1900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点评</a:t>
            </a:r>
            <a:r>
              <a:rPr kumimoji="1" lang="en-US" altLang="zh-CN" sz="1900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]</a:t>
            </a:r>
            <a:r>
              <a:rPr kumimoji="1" lang="zh-CN" altLang="en-US" sz="1900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此段写渔人出山以后的事，说明了桃花源是一个虚无飘渺，在当时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1900" b="1">
                <a:solidFill>
                  <a:srgbClr val="663300"/>
                </a:solidFill>
                <a:latin typeface="Times New Roman" pitchFamily="18" charset="0"/>
                <a:ea typeface="黑体" pitchFamily="49" charset="-122"/>
              </a:rPr>
              <a:t>           社会根本不可能找到的地方，更显示了世外桃源的神奇莫测。</a:t>
            </a:r>
            <a:r>
              <a:rPr kumimoji="1" lang="zh-CN" altLang="en-US" sz="1900" b="1">
                <a:solidFill>
                  <a:srgbClr val="6633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0737" name="Rectangle 33"/>
          <p:cNvSpPr>
            <a:spLocks noChangeArrowheads="1"/>
          </p:cNvSpPr>
          <p:nvPr/>
        </p:nvSpPr>
        <p:spPr bwMode="auto">
          <a:xfrm>
            <a:off x="7620000" y="5715000"/>
            <a:ext cx="4572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06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5" grpId="0" autoUpdateAnimBg="0"/>
      <p:bldP spid="10261" grpId="0" autoUpdateAnimBg="0"/>
      <p:bldP spid="10265" grpId="0" autoUpdateAnimBg="0"/>
      <p:bldP spid="10269" grpId="0" autoUpdateAnimBg="0"/>
      <p:bldP spid="10270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课文分析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zh-CN" altLang="en-US" sz="4400" b="1" dirty="0" smtClean="0"/>
              <a:t>体裁：一篇优美的</a:t>
            </a:r>
            <a:r>
              <a:rPr lang="zh-CN" altLang="en-US" sz="4400" b="1" dirty="0" smtClean="0">
                <a:solidFill>
                  <a:srgbClr val="00B050"/>
                </a:solidFill>
              </a:rPr>
              <a:t>散文</a:t>
            </a:r>
            <a:r>
              <a:rPr lang="zh-CN" altLang="en-US" sz="4400" b="1" dirty="0" smtClean="0"/>
              <a:t>。</a:t>
            </a:r>
            <a:endParaRPr lang="en-US" altLang="zh-CN" sz="4400" b="1" dirty="0" smtClean="0"/>
          </a:p>
          <a:p>
            <a:endParaRPr lang="en-MY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780928"/>
            <a:ext cx="5184576" cy="390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450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主题思想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600" b="1" dirty="0" smtClean="0"/>
              <a:t>通过桃花源环境和人们生活的描写，</a:t>
            </a:r>
            <a:r>
              <a:rPr lang="zh-CN" altLang="en-US" sz="3600" b="1" dirty="0" smtClean="0">
                <a:solidFill>
                  <a:srgbClr val="00B050"/>
                </a:solidFill>
              </a:rPr>
              <a:t>虚构出一个没有天灾人祸、没有压迫剥削、百姓安居乐业的理想世界</a:t>
            </a:r>
            <a:r>
              <a:rPr lang="zh-CN" altLang="en-US" sz="3600" b="1" dirty="0" smtClean="0"/>
              <a:t>，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表示了作者对当时现实的不满和对理想社会的追求</a:t>
            </a:r>
            <a:r>
              <a:rPr lang="zh-CN" altLang="en-US" sz="3600" b="1" dirty="0" smtClean="0"/>
              <a:t>。</a:t>
            </a:r>
            <a:endParaRPr lang="en-US" altLang="zh-CN" sz="3600" b="1" dirty="0" smtClean="0"/>
          </a:p>
          <a:p>
            <a:r>
              <a:rPr lang="zh-CN" altLang="en-US" sz="3600" b="1" dirty="0"/>
              <a:t>反</a:t>
            </a:r>
            <a:r>
              <a:rPr lang="zh-CN" altLang="en-US" sz="3600" b="1" dirty="0" smtClean="0"/>
              <a:t>映了广大农民要求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摆脱压迫贫困</a:t>
            </a:r>
            <a:r>
              <a:rPr lang="zh-CN" altLang="en-US" sz="3600" b="1" dirty="0" smtClean="0"/>
              <a:t>的愿望</a:t>
            </a:r>
            <a:r>
              <a:rPr lang="zh-CN" altLang="en-US" dirty="0" smtClean="0"/>
              <a:t>。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19844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文章结构：第一意义段（第一自然段）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568952" cy="5040559"/>
          </a:xfrm>
        </p:spPr>
        <p:txBody>
          <a:bodyPr>
            <a:noAutofit/>
          </a:bodyPr>
          <a:lstStyle/>
          <a:p>
            <a:r>
              <a:rPr lang="zh-CN" altLang="en-US" sz="3600" b="1" dirty="0" smtClean="0">
                <a:solidFill>
                  <a:srgbClr val="0070C0"/>
                </a:solidFill>
              </a:rPr>
              <a:t>写渔人发现桃花林</a:t>
            </a:r>
            <a:r>
              <a:rPr lang="zh-CN" altLang="en-US" sz="3600" b="1" dirty="0" smtClean="0"/>
              <a:t>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“忘路之远近”，“忽逢”，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说明桃花林是无意中发现的。</a:t>
            </a:r>
            <a:r>
              <a:rPr lang="zh-CN" altLang="en-US" sz="3600" b="1" dirty="0" smtClean="0"/>
              <a:t>（增加文章的奇异色彩）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“夹岸数百步”，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写桃花林之大</a:t>
            </a:r>
            <a:r>
              <a:rPr lang="zh-CN" altLang="en-US" sz="3600" b="1" dirty="0" smtClean="0"/>
              <a:t>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“中无杂树”三句，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写桃花林之美。</a:t>
            </a:r>
            <a:endParaRPr lang="en-US" altLang="zh-CN" sz="3600" b="1" dirty="0" smtClean="0">
              <a:solidFill>
                <a:srgbClr val="7030A0"/>
              </a:solidFill>
            </a:endParaRPr>
          </a:p>
          <a:p>
            <a:r>
              <a:rPr lang="zh-CN" altLang="en-US" sz="3600" b="1" dirty="0" smtClean="0"/>
              <a:t>“渔人甚异之”：用“异”再强调一笔，为下文“穷其林”和找到桃花源做了铺垫。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218990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第二意义段（第</a:t>
            </a:r>
            <a:r>
              <a:rPr lang="en-US" altLang="zh-CN" dirty="0" smtClean="0"/>
              <a:t>2-3</a:t>
            </a:r>
            <a:r>
              <a:rPr lang="zh-CN" altLang="en-US" dirty="0" smtClean="0"/>
              <a:t>自然段）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28801"/>
            <a:ext cx="8784976" cy="4772000"/>
          </a:xfrm>
        </p:spPr>
        <p:txBody>
          <a:bodyPr>
            <a:normAutofit fontScale="92500"/>
          </a:bodyPr>
          <a:lstStyle/>
          <a:p>
            <a:r>
              <a:rPr lang="zh-CN" altLang="en-US" sz="3600" b="1" dirty="0" smtClean="0">
                <a:solidFill>
                  <a:srgbClr val="0070C0"/>
                </a:solidFill>
              </a:rPr>
              <a:t>写渔人进入桃花源，以及他在桃花源中的所见所闻。</a:t>
            </a:r>
            <a:endParaRPr lang="en-US" altLang="zh-CN" sz="3600" b="1" dirty="0" smtClean="0">
              <a:solidFill>
                <a:srgbClr val="0070C0"/>
              </a:solidFill>
            </a:endParaRPr>
          </a:p>
          <a:p>
            <a:r>
              <a:rPr lang="zh-CN" altLang="en-US" sz="3600" b="1" dirty="0">
                <a:solidFill>
                  <a:srgbClr val="7030A0"/>
                </a:solidFill>
              </a:rPr>
              <a:t>第一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层（第</a:t>
            </a:r>
            <a:r>
              <a:rPr lang="en-US" altLang="zh-CN" sz="3600" b="1" dirty="0" smtClean="0">
                <a:solidFill>
                  <a:srgbClr val="7030A0"/>
                </a:solidFill>
              </a:rPr>
              <a:t>2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自然段）写桃花源的环境和桃花源中人们的生活。</a:t>
            </a:r>
            <a:endParaRPr lang="en-US" altLang="zh-CN" sz="3600" b="1" dirty="0" smtClean="0">
              <a:solidFill>
                <a:srgbClr val="7030A0"/>
              </a:solidFill>
            </a:endParaRPr>
          </a:p>
          <a:p>
            <a:r>
              <a:rPr lang="zh-CN" altLang="en-US" sz="3600" b="1" dirty="0" smtClean="0"/>
              <a:t>从“林尽水源”到“豁然开朗”，写渔人进入桃花源的经过。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从“土地平旷”到“鸡犬相闻”，对桃花源中土地、房屋、田野、池塘、作物、道路、家畜等加以描述，显示桃花源的环境优美。</a:t>
            </a:r>
            <a:endParaRPr lang="en-US" altLang="zh-CN" sz="3600" b="1" dirty="0" smtClean="0"/>
          </a:p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688334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从“其中往来种作”到“怡然自乐”，</a:t>
            </a:r>
            <a:r>
              <a:rPr lang="zh-CN" altLang="en-US" sz="4000" b="1" dirty="0" smtClean="0">
                <a:solidFill>
                  <a:srgbClr val="7030A0"/>
                </a:solidFill>
              </a:rPr>
              <a:t>写桃花源中人们的劳动、衣着和精神状态，显示了桃花源人们生活的安定和愉快。</a:t>
            </a:r>
            <a:endParaRPr lang="en-MY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9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第二层（第</a:t>
            </a:r>
            <a:r>
              <a:rPr lang="en-US" altLang="zh-CN" dirty="0" smtClean="0"/>
              <a:t>3</a:t>
            </a:r>
            <a:r>
              <a:rPr lang="zh-CN" altLang="en-US" dirty="0" smtClean="0"/>
              <a:t>自然段）（文章主体）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28800"/>
            <a:ext cx="8712968" cy="5112567"/>
          </a:xfrm>
        </p:spPr>
        <p:txBody>
          <a:bodyPr>
            <a:noAutofit/>
          </a:bodyPr>
          <a:lstStyle/>
          <a:p>
            <a:r>
              <a:rPr lang="zh-CN" altLang="en-US" sz="3400" b="1" dirty="0" smtClean="0">
                <a:solidFill>
                  <a:srgbClr val="0070C0"/>
                </a:solidFill>
              </a:rPr>
              <a:t>写渔人在桃花源中受到热情的接待，并交代桃花源热闹的来历。</a:t>
            </a:r>
            <a:endParaRPr lang="en-US" altLang="zh-CN" sz="3400" b="1" dirty="0" smtClean="0">
              <a:solidFill>
                <a:srgbClr val="0070C0"/>
              </a:solidFill>
            </a:endParaRPr>
          </a:p>
          <a:p>
            <a:r>
              <a:rPr lang="zh-CN" altLang="en-US" sz="3400" b="1" dirty="0" smtClean="0"/>
              <a:t>“见渔人”到“杀鸡作食”，</a:t>
            </a:r>
            <a:r>
              <a:rPr lang="zh-CN" altLang="en-US" sz="3400" b="1" dirty="0" smtClean="0">
                <a:solidFill>
                  <a:srgbClr val="7030A0"/>
                </a:solidFill>
              </a:rPr>
              <a:t>写桃花源中的一家人对渔人的接待。</a:t>
            </a:r>
            <a:endParaRPr lang="en-US" altLang="zh-CN" sz="3400" b="1" dirty="0" smtClean="0">
              <a:solidFill>
                <a:srgbClr val="7030A0"/>
              </a:solidFill>
            </a:endParaRPr>
          </a:p>
          <a:p>
            <a:r>
              <a:rPr lang="zh-CN" altLang="en-US" sz="3400" b="1" dirty="0" smtClean="0"/>
              <a:t>从“村中闻有此人”到“皆叹惋”，</a:t>
            </a:r>
            <a:r>
              <a:rPr lang="zh-CN" altLang="en-US" sz="3400" b="1" dirty="0" smtClean="0">
                <a:solidFill>
                  <a:srgbClr val="7030A0"/>
                </a:solidFill>
              </a:rPr>
              <a:t>写渔人与桃花源人的交谈，说明他们怎么来到这里，然后写其他各家也热情接待渔人。</a:t>
            </a:r>
            <a:endParaRPr lang="en-US" altLang="zh-CN" sz="3400" b="1" dirty="0" smtClean="0">
              <a:solidFill>
                <a:srgbClr val="7030A0"/>
              </a:solidFill>
            </a:endParaRPr>
          </a:p>
          <a:p>
            <a:r>
              <a:rPr lang="zh-CN" altLang="en-US" sz="3400" b="1" dirty="0" smtClean="0"/>
              <a:t>“停数日”到“不足为外人道也”，</a:t>
            </a:r>
            <a:r>
              <a:rPr lang="zh-CN" altLang="en-US" sz="3400" b="1" dirty="0" smtClean="0">
                <a:solidFill>
                  <a:srgbClr val="7030A0"/>
                </a:solidFill>
              </a:rPr>
              <a:t>写渔人离开桃花源。</a:t>
            </a:r>
            <a:endParaRPr lang="en-MY" sz="3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075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68952" cy="1252728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当时的社会连年战乱，民不聊生，而作者却把桃花源写得如此美好，为什么呢？</a:t>
            </a:r>
            <a:endParaRPr lang="en-MY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9"/>
            <a:ext cx="8435280" cy="4699992"/>
          </a:xfrm>
        </p:spPr>
        <p:txBody>
          <a:bodyPr>
            <a:noAutofit/>
          </a:bodyPr>
          <a:lstStyle/>
          <a:p>
            <a:r>
              <a:rPr lang="zh-CN" altLang="en-US" sz="3600" b="1" dirty="0" smtClean="0">
                <a:solidFill>
                  <a:srgbClr val="7030A0"/>
                </a:solidFill>
              </a:rPr>
              <a:t>一、作者这样写是为了表达他对恶劣的现实生活的厌恶。</a:t>
            </a:r>
            <a:endParaRPr lang="en-US" altLang="zh-CN" sz="3600" b="1" dirty="0" smtClean="0">
              <a:solidFill>
                <a:srgbClr val="7030A0"/>
              </a:solidFill>
            </a:endParaRP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二、用来寄托他的社会理想，希望能有一个安居乐业的社会。</a:t>
            </a:r>
            <a:r>
              <a:rPr lang="zh-CN" altLang="en-US" sz="3600" b="1" dirty="0" smtClean="0"/>
              <a:t>（没有天灾人祸，没有压迫、没有剥削，人人安居乐业）</a:t>
            </a:r>
            <a:endParaRPr lang="en-US" altLang="zh-CN" sz="3600" b="1" dirty="0" smtClean="0"/>
          </a:p>
          <a:p>
            <a:r>
              <a:rPr lang="zh-CN" altLang="en-US" sz="3600" b="1" dirty="0"/>
              <a:t>反</a:t>
            </a:r>
            <a:r>
              <a:rPr lang="zh-CN" altLang="en-US" sz="3600" b="1" dirty="0" smtClean="0"/>
              <a:t>映广大农民要摆脱压迫和贫困的要求，但是在战乱的社会是不可能实现的，世外桃源只是一种虚构。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146155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第三意义段（第</a:t>
            </a:r>
            <a:r>
              <a:rPr lang="en-US" altLang="zh-CN" dirty="0" smtClean="0"/>
              <a:t>4-5</a:t>
            </a:r>
            <a:r>
              <a:rPr lang="zh-CN" altLang="en-US" dirty="0" smtClean="0"/>
              <a:t>自然段）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rgbClr val="0070C0"/>
                </a:solidFill>
              </a:rPr>
              <a:t>写桃花源不可复得。</a:t>
            </a:r>
            <a:endParaRPr lang="en-US" altLang="zh-CN" sz="4000" b="1" dirty="0" smtClean="0">
              <a:solidFill>
                <a:srgbClr val="0070C0"/>
              </a:solidFill>
            </a:endParaRPr>
          </a:p>
          <a:p>
            <a:r>
              <a:rPr lang="zh-CN" altLang="en-US" sz="4000" b="1" dirty="0" smtClean="0"/>
              <a:t>第</a:t>
            </a:r>
            <a:r>
              <a:rPr lang="en-US" altLang="zh-CN" sz="4000" b="1" dirty="0" smtClean="0"/>
              <a:t>4</a:t>
            </a:r>
            <a:r>
              <a:rPr lang="zh-CN" altLang="en-US" sz="4000" b="1" dirty="0" smtClean="0"/>
              <a:t>自然段写郡守派人寻找桃花源，结果迷路。</a:t>
            </a:r>
            <a:endParaRPr lang="en-US" altLang="zh-CN" sz="4000" b="1" dirty="0" smtClean="0"/>
          </a:p>
          <a:p>
            <a:r>
              <a:rPr lang="zh-CN" altLang="en-US" sz="4000" b="1" dirty="0" smtClean="0"/>
              <a:t>第</a:t>
            </a:r>
            <a:r>
              <a:rPr lang="en-US" altLang="zh-CN" sz="4000" b="1" dirty="0" smtClean="0"/>
              <a:t>5</a:t>
            </a:r>
            <a:r>
              <a:rPr lang="zh-CN" altLang="en-US" sz="4000" b="1" dirty="0" smtClean="0"/>
              <a:t>自然段写</a:t>
            </a:r>
            <a:r>
              <a:rPr lang="zh-CN" altLang="en-US" sz="4000" b="1" dirty="0" smtClean="0">
                <a:solidFill>
                  <a:srgbClr val="0070C0"/>
                </a:solidFill>
              </a:rPr>
              <a:t>刘子骥</a:t>
            </a:r>
            <a:r>
              <a:rPr lang="zh-CN" altLang="en-US" sz="4000" b="1" dirty="0" smtClean="0"/>
              <a:t>规划前往寻找，未能实现。</a:t>
            </a:r>
            <a:endParaRPr lang="en-US" altLang="zh-CN" sz="4000" b="1" dirty="0" smtClean="0"/>
          </a:p>
          <a:p>
            <a:r>
              <a:rPr lang="zh-CN" altLang="en-US" sz="4000" b="1" dirty="0"/>
              <a:t>文</a:t>
            </a:r>
            <a:r>
              <a:rPr lang="zh-CN" altLang="en-US" sz="4000" b="1" dirty="0" smtClean="0"/>
              <a:t>章对寻找桃花源一事一写再写，表明了桃花源的吸引人。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61926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桃花源是虚构的，而作者却把真实的人刘子骥也写在文中，这是一种虚实结合的手法，加强文章真实感</a:t>
            </a:r>
            <a:r>
              <a:rPr lang="zh-CN" altLang="en-US" sz="4000" b="1" dirty="0">
                <a:solidFill>
                  <a:srgbClr val="C00000"/>
                </a:solidFill>
              </a:rPr>
              <a:t>。</a:t>
            </a:r>
            <a:endParaRPr lang="en-MY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204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609600" y="304800"/>
            <a:ext cx="78486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ea typeface="宋体" pitchFamily="2" charset="-122"/>
              </a:rPr>
              <a:t> </a:t>
            </a:r>
            <a:r>
              <a:rPr lang="zh-CN" altLang="en-US" sz="4800">
                <a:solidFill>
                  <a:srgbClr val="CC00CC"/>
                </a:solidFill>
                <a:ea typeface="隶书" pitchFamily="49" charset="-122"/>
              </a:rPr>
              <a:t>桃花源记</a:t>
            </a:r>
            <a:endParaRPr lang="zh-CN" altLang="en-US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62000" y="2954338"/>
            <a:ext cx="1981200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桃花源</a:t>
            </a:r>
          </a:p>
          <a:p>
            <a:r>
              <a:rPr lang="en-US" altLang="zh-CN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理想社会</a:t>
            </a:r>
            <a:r>
              <a:rPr lang="en-US" altLang="zh-CN" sz="2800" b="1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)</a:t>
            </a:r>
            <a:r>
              <a:rPr lang="en-US" altLang="zh-CN" sz="2800" dirty="0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21508" name="AutoShape 4"/>
          <p:cNvSpPr>
            <a:spLocks/>
          </p:cNvSpPr>
          <p:nvPr/>
        </p:nvSpPr>
        <p:spPr bwMode="auto">
          <a:xfrm>
            <a:off x="2708275" y="1676400"/>
            <a:ext cx="263525" cy="3733800"/>
          </a:xfrm>
          <a:prstGeom prst="leftBrace">
            <a:avLst>
              <a:gd name="adj1" fmla="val 11807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MY"/>
          </a:p>
        </p:txBody>
      </p:sp>
      <p:grpSp>
        <p:nvGrpSpPr>
          <p:cNvPr id="21529" name="Group 25"/>
          <p:cNvGrpSpPr>
            <a:grpSpLocks/>
          </p:cNvGrpSpPr>
          <p:nvPr/>
        </p:nvGrpSpPr>
        <p:grpSpPr bwMode="auto">
          <a:xfrm>
            <a:off x="3048000" y="1447800"/>
            <a:ext cx="4419600" cy="1219200"/>
            <a:chOff x="1920" y="912"/>
            <a:chExt cx="2784" cy="768"/>
          </a:xfrm>
        </p:grpSpPr>
        <p:sp>
          <p:nvSpPr>
            <p:cNvPr id="21511" name="AutoShape 7"/>
            <p:cNvSpPr>
              <a:spLocks/>
            </p:cNvSpPr>
            <p:nvPr/>
          </p:nvSpPr>
          <p:spPr bwMode="auto">
            <a:xfrm>
              <a:off x="2496" y="960"/>
              <a:ext cx="192" cy="720"/>
            </a:xfrm>
            <a:prstGeom prst="leftBrace">
              <a:avLst>
                <a:gd name="adj1" fmla="val 3125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MY"/>
            </a:p>
          </p:txBody>
        </p:sp>
        <p:grpSp>
          <p:nvGrpSpPr>
            <p:cNvPr id="21526" name="Group 22"/>
            <p:cNvGrpSpPr>
              <a:grpSpLocks/>
            </p:cNvGrpSpPr>
            <p:nvPr/>
          </p:nvGrpSpPr>
          <p:grpSpPr bwMode="auto">
            <a:xfrm>
              <a:off x="1920" y="912"/>
              <a:ext cx="2784" cy="720"/>
              <a:chOff x="1920" y="912"/>
              <a:chExt cx="2784" cy="720"/>
            </a:xfrm>
          </p:grpSpPr>
          <p:sp>
            <p:nvSpPr>
              <p:cNvPr id="21510" name="Text Box 6"/>
              <p:cNvSpPr txBox="1">
                <a:spLocks noChangeArrowheads="1"/>
              </p:cNvSpPr>
              <p:nvPr/>
            </p:nvSpPr>
            <p:spPr bwMode="auto">
              <a:xfrm>
                <a:off x="1920" y="1200"/>
                <a:ext cx="115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sz="2800" b="1">
                    <a:solidFill>
                      <a:srgbClr val="006600"/>
                    </a:solidFill>
                    <a:ea typeface="宋体" pitchFamily="2" charset="-122"/>
                  </a:rPr>
                  <a:t>发现</a:t>
                </a:r>
                <a:r>
                  <a:rPr lang="zh-CN" altLang="en-US">
                    <a:ea typeface="宋体" pitchFamily="2" charset="-122"/>
                  </a:rPr>
                  <a:t> </a:t>
                </a:r>
              </a:p>
            </p:txBody>
          </p:sp>
          <p:sp>
            <p:nvSpPr>
              <p:cNvPr id="21512" name="Text Box 8"/>
              <p:cNvSpPr txBox="1">
                <a:spLocks noChangeArrowheads="1"/>
              </p:cNvSpPr>
              <p:nvPr/>
            </p:nvSpPr>
            <p:spPr bwMode="auto">
              <a:xfrm>
                <a:off x="2784" y="912"/>
                <a:ext cx="192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b="1">
                    <a:solidFill>
                      <a:srgbClr val="FF0000"/>
                    </a:solidFill>
                    <a:ea typeface="宋体" pitchFamily="2" charset="-122"/>
                  </a:rPr>
                  <a:t>鲜美  缤纷 </a:t>
                </a:r>
              </a:p>
            </p:txBody>
          </p:sp>
          <p:sp>
            <p:nvSpPr>
              <p:cNvPr id="21513" name="Text Box 9"/>
              <p:cNvSpPr txBox="1">
                <a:spLocks noChangeArrowheads="1"/>
              </p:cNvSpPr>
              <p:nvPr/>
            </p:nvSpPr>
            <p:spPr bwMode="auto">
              <a:xfrm>
                <a:off x="2736" y="1344"/>
                <a:ext cx="153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b="1">
                    <a:solidFill>
                      <a:srgbClr val="FF0000"/>
                    </a:solidFill>
                    <a:ea typeface="宋体" pitchFamily="2" charset="-122"/>
                  </a:rPr>
                  <a:t>忘</a:t>
                </a:r>
                <a:r>
                  <a:rPr lang="zh-CN" altLang="en-US" b="1">
                    <a:solidFill>
                      <a:srgbClr val="FF0000"/>
                    </a:solidFill>
                    <a:ea typeface="MingLiU" pitchFamily="49" charset="-120"/>
                  </a:rPr>
                  <a:t>→</a:t>
                </a:r>
                <a:r>
                  <a:rPr lang="zh-CN" altLang="en-US" b="1">
                    <a:solidFill>
                      <a:srgbClr val="FF0000"/>
                    </a:solidFill>
                    <a:ea typeface="宋体" pitchFamily="2" charset="-122"/>
                  </a:rPr>
                  <a:t>逢</a:t>
                </a:r>
                <a:r>
                  <a:rPr lang="zh-CN" altLang="en-US" b="1">
                    <a:solidFill>
                      <a:srgbClr val="FF0000"/>
                    </a:solidFill>
                    <a:ea typeface="MingLiU" pitchFamily="49" charset="-120"/>
                  </a:rPr>
                  <a:t>→</a:t>
                </a:r>
                <a:r>
                  <a:rPr lang="zh-CN" altLang="en-US" b="1">
                    <a:solidFill>
                      <a:srgbClr val="FF0000"/>
                    </a:solidFill>
                    <a:ea typeface="宋体" pitchFamily="2" charset="-122"/>
                  </a:rPr>
                  <a:t>异</a:t>
                </a:r>
                <a:r>
                  <a:rPr lang="zh-CN" altLang="en-US" b="1">
                    <a:solidFill>
                      <a:srgbClr val="FF0000"/>
                    </a:solidFill>
                    <a:ea typeface="MingLiU" pitchFamily="49" charset="-120"/>
                  </a:rPr>
                  <a:t>→</a:t>
                </a:r>
                <a:r>
                  <a:rPr lang="zh-CN" altLang="en-US" b="1">
                    <a:solidFill>
                      <a:srgbClr val="FF0000"/>
                    </a:solidFill>
                    <a:ea typeface="宋体" pitchFamily="2" charset="-122"/>
                  </a:rPr>
                  <a:t> 穷 </a:t>
                </a:r>
              </a:p>
            </p:txBody>
          </p:sp>
        </p:grpSp>
      </p:grpSp>
      <p:grpSp>
        <p:nvGrpSpPr>
          <p:cNvPr id="21530" name="Group 26"/>
          <p:cNvGrpSpPr>
            <a:grpSpLocks/>
          </p:cNvGrpSpPr>
          <p:nvPr/>
        </p:nvGrpSpPr>
        <p:grpSpPr bwMode="auto">
          <a:xfrm>
            <a:off x="3048000" y="2971800"/>
            <a:ext cx="4876800" cy="1143000"/>
            <a:chOff x="1920" y="1872"/>
            <a:chExt cx="3072" cy="720"/>
          </a:xfrm>
        </p:grpSpPr>
        <p:sp>
          <p:nvSpPr>
            <p:cNvPr id="21515" name="AutoShape 11"/>
            <p:cNvSpPr>
              <a:spLocks/>
            </p:cNvSpPr>
            <p:nvPr/>
          </p:nvSpPr>
          <p:spPr bwMode="auto">
            <a:xfrm>
              <a:off x="2496" y="1872"/>
              <a:ext cx="192" cy="720"/>
            </a:xfrm>
            <a:prstGeom prst="leftBrace">
              <a:avLst>
                <a:gd name="adj1" fmla="val 3125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MY"/>
            </a:p>
          </p:txBody>
        </p:sp>
        <p:grpSp>
          <p:nvGrpSpPr>
            <p:cNvPr id="21527" name="Group 23"/>
            <p:cNvGrpSpPr>
              <a:grpSpLocks/>
            </p:cNvGrpSpPr>
            <p:nvPr/>
          </p:nvGrpSpPr>
          <p:grpSpPr bwMode="auto">
            <a:xfrm>
              <a:off x="1920" y="1872"/>
              <a:ext cx="3072" cy="720"/>
              <a:chOff x="1920" y="1872"/>
              <a:chExt cx="3072" cy="720"/>
            </a:xfrm>
          </p:grpSpPr>
          <p:sp>
            <p:nvSpPr>
              <p:cNvPr id="21514" name="Text Box 10"/>
              <p:cNvSpPr txBox="1">
                <a:spLocks noChangeArrowheads="1"/>
              </p:cNvSpPr>
              <p:nvPr/>
            </p:nvSpPr>
            <p:spPr bwMode="auto">
              <a:xfrm>
                <a:off x="1920" y="2064"/>
                <a:ext cx="67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sz="2800" b="1">
                    <a:solidFill>
                      <a:srgbClr val="006600"/>
                    </a:solidFill>
                    <a:ea typeface="宋体" pitchFamily="2" charset="-122"/>
                  </a:rPr>
                  <a:t>进访</a:t>
                </a:r>
              </a:p>
            </p:txBody>
          </p:sp>
          <p:sp>
            <p:nvSpPr>
              <p:cNvPr id="21516" name="Text Box 12"/>
              <p:cNvSpPr txBox="1">
                <a:spLocks noChangeArrowheads="1"/>
              </p:cNvSpPr>
              <p:nvPr/>
            </p:nvSpPr>
            <p:spPr bwMode="auto">
              <a:xfrm>
                <a:off x="2736" y="1872"/>
                <a:ext cx="225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b="1">
                    <a:solidFill>
                      <a:srgbClr val="FF0000"/>
                    </a:solidFill>
                    <a:ea typeface="宋体" pitchFamily="2" charset="-122"/>
                  </a:rPr>
                  <a:t>平旷  俨然  良田美池桑竹 </a:t>
                </a:r>
              </a:p>
            </p:txBody>
          </p:sp>
          <p:sp>
            <p:nvSpPr>
              <p:cNvPr id="21517" name="Text Box 13"/>
              <p:cNvSpPr txBox="1">
                <a:spLocks noChangeArrowheads="1"/>
              </p:cNvSpPr>
              <p:nvPr/>
            </p:nvSpPr>
            <p:spPr bwMode="auto">
              <a:xfrm>
                <a:off x="2736" y="2304"/>
                <a:ext cx="153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b="1">
                    <a:solidFill>
                      <a:srgbClr val="FF0000"/>
                    </a:solidFill>
                    <a:ea typeface="宋体" pitchFamily="2" charset="-122"/>
                  </a:rPr>
                  <a:t>怡然  大惊  叹惋 </a:t>
                </a:r>
              </a:p>
            </p:txBody>
          </p:sp>
        </p:grpSp>
      </p:grpSp>
      <p:grpSp>
        <p:nvGrpSpPr>
          <p:cNvPr id="21531" name="Group 27"/>
          <p:cNvGrpSpPr>
            <a:grpSpLocks/>
          </p:cNvGrpSpPr>
          <p:nvPr/>
        </p:nvGrpSpPr>
        <p:grpSpPr bwMode="auto">
          <a:xfrm>
            <a:off x="3124200" y="4495800"/>
            <a:ext cx="4876800" cy="1143000"/>
            <a:chOff x="1968" y="2832"/>
            <a:chExt cx="3072" cy="720"/>
          </a:xfrm>
        </p:grpSpPr>
        <p:sp>
          <p:nvSpPr>
            <p:cNvPr id="21521" name="AutoShape 17"/>
            <p:cNvSpPr>
              <a:spLocks/>
            </p:cNvSpPr>
            <p:nvPr/>
          </p:nvSpPr>
          <p:spPr bwMode="auto">
            <a:xfrm>
              <a:off x="2544" y="2832"/>
              <a:ext cx="192" cy="720"/>
            </a:xfrm>
            <a:prstGeom prst="leftBrace">
              <a:avLst>
                <a:gd name="adj1" fmla="val 3125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MY"/>
            </a:p>
          </p:txBody>
        </p:sp>
        <p:grpSp>
          <p:nvGrpSpPr>
            <p:cNvPr id="21528" name="Group 24"/>
            <p:cNvGrpSpPr>
              <a:grpSpLocks/>
            </p:cNvGrpSpPr>
            <p:nvPr/>
          </p:nvGrpSpPr>
          <p:grpSpPr bwMode="auto">
            <a:xfrm>
              <a:off x="1968" y="2832"/>
              <a:ext cx="3072" cy="720"/>
              <a:chOff x="1968" y="2832"/>
              <a:chExt cx="3072" cy="720"/>
            </a:xfrm>
          </p:grpSpPr>
          <p:sp>
            <p:nvSpPr>
              <p:cNvPr id="21520" name="Text Box 16"/>
              <p:cNvSpPr txBox="1">
                <a:spLocks noChangeArrowheads="1"/>
              </p:cNvSpPr>
              <p:nvPr/>
            </p:nvSpPr>
            <p:spPr bwMode="auto">
              <a:xfrm>
                <a:off x="1968" y="3024"/>
                <a:ext cx="67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sz="2800" b="1">
                    <a:solidFill>
                      <a:srgbClr val="006600"/>
                    </a:solidFill>
                    <a:ea typeface="宋体" pitchFamily="2" charset="-122"/>
                  </a:rPr>
                  <a:t>再寻</a:t>
                </a:r>
                <a:r>
                  <a:rPr lang="zh-CN" altLang="en-US">
                    <a:ea typeface="宋体" pitchFamily="2" charset="-122"/>
                  </a:rPr>
                  <a:t> </a:t>
                </a:r>
              </a:p>
            </p:txBody>
          </p:sp>
          <p:sp>
            <p:nvSpPr>
              <p:cNvPr id="21522" name="Text Box 18"/>
              <p:cNvSpPr txBox="1">
                <a:spLocks noChangeArrowheads="1"/>
              </p:cNvSpPr>
              <p:nvPr/>
            </p:nvSpPr>
            <p:spPr bwMode="auto">
              <a:xfrm>
                <a:off x="2784" y="2832"/>
                <a:ext cx="225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b="1">
                    <a:solidFill>
                      <a:srgbClr val="FF0000"/>
                    </a:solidFill>
                    <a:ea typeface="宋体" pitchFamily="2" charset="-122"/>
                  </a:rPr>
                  <a:t>处处志之 </a:t>
                </a:r>
              </a:p>
            </p:txBody>
          </p:sp>
          <p:sp>
            <p:nvSpPr>
              <p:cNvPr id="21523" name="Text Box 19"/>
              <p:cNvSpPr txBox="1">
                <a:spLocks noChangeArrowheads="1"/>
              </p:cNvSpPr>
              <p:nvPr/>
            </p:nvSpPr>
            <p:spPr bwMode="auto">
              <a:xfrm>
                <a:off x="2784" y="3264"/>
                <a:ext cx="153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b="1">
                    <a:solidFill>
                      <a:srgbClr val="FF0000"/>
                    </a:solidFill>
                    <a:ea typeface="宋体" pitchFamily="2" charset="-122"/>
                  </a:rPr>
                  <a:t>遂迷  未果 </a:t>
                </a:r>
              </a:p>
            </p:txBody>
          </p:sp>
        </p:grpSp>
      </p:grpSp>
      <p:sp>
        <p:nvSpPr>
          <p:cNvPr id="21532" name="Text Box 2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943600" y="6248400"/>
            <a:ext cx="914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400"/>
              <a:t>5</a:t>
            </a:r>
          </a:p>
        </p:txBody>
      </p:sp>
      <p:sp>
        <p:nvSpPr>
          <p:cNvPr id="21533" name="Text Box 29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315200" y="6248400"/>
            <a:ext cx="762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400"/>
              <a:t>8</a:t>
            </a:r>
          </a:p>
        </p:txBody>
      </p:sp>
      <p:sp>
        <p:nvSpPr>
          <p:cNvPr id="21534" name="Text Box 30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8458200" y="6248400"/>
            <a:ext cx="685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40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570204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2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你想到了哪个成语呢？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1077745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chemeClr val="accent6">
                    <a:lumMod val="75000"/>
                  </a:schemeClr>
                </a:solidFill>
              </a:rPr>
              <a:t>世外桃源。</a:t>
            </a:r>
            <a:endParaRPr lang="en-MY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1920" y="2054751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知道它是什么意思吗</a:t>
            </a:r>
            <a:r>
              <a:rPr lang="zh-CN" altLang="en-US" sz="4000" b="1" dirty="0"/>
              <a:t>？</a:t>
            </a:r>
            <a:endParaRPr lang="en-MY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3212976"/>
            <a:ext cx="8064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600" b="1" dirty="0">
                <a:solidFill>
                  <a:srgbClr val="002060"/>
                </a:solidFill>
                <a:ea typeface="宋体" pitchFamily="2" charset="-122"/>
              </a:rPr>
              <a:t>是陶渊明描绘的与世隔绝、没有遭受战乱和没有“王税”的社</a:t>
            </a:r>
            <a:r>
              <a:rPr lang="zh-CN" altLang="en-US" sz="3600" b="1" dirty="0" smtClean="0">
                <a:solidFill>
                  <a:srgbClr val="002060"/>
                </a:solidFill>
                <a:ea typeface="宋体" pitchFamily="2" charset="-122"/>
              </a:rPr>
              <a:t>会。后</a:t>
            </a:r>
            <a:r>
              <a:rPr lang="zh-CN" altLang="en-US" sz="3600" b="1" dirty="0">
                <a:solidFill>
                  <a:srgbClr val="002060"/>
                </a:solidFill>
                <a:ea typeface="宋体" pitchFamily="2" charset="-122"/>
              </a:rPr>
              <a:t>来就用“世外桃源”</a:t>
            </a:r>
            <a:r>
              <a:rPr lang="zh-CN" altLang="en-US" sz="3600" b="1" dirty="0">
                <a:solidFill>
                  <a:srgbClr val="C00000"/>
                </a:solidFill>
                <a:ea typeface="宋体" pitchFamily="2" charset="-122"/>
              </a:rPr>
              <a:t>比喻理想中的生活安乐幸福和环境幽美的世界；现在也用以比喻一种想的脱离现实的境地。</a:t>
            </a:r>
            <a:endParaRPr lang="zh-CN" altLang="en-US" sz="3600" b="1" dirty="0">
              <a:solidFill>
                <a:srgbClr val="C00000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5040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7200" dirty="0" smtClean="0"/>
              <a:t>练习</a:t>
            </a:r>
            <a:endParaRPr lang="en-MY" sz="7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请把练习做在笔记里。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323787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2049416"/>
          </a:xfrm>
        </p:spPr>
        <p:txBody>
          <a:bodyPr>
            <a:noAutofit/>
          </a:bodyPr>
          <a:lstStyle/>
          <a:p>
            <a:r>
              <a:rPr lang="zh-CN" altLang="en-US" sz="4400" dirty="0" smtClean="0"/>
              <a:t>五、联系当时的历史背景，说说陶渊明这样描写桃花源寄托了他什么样的社会理想？</a:t>
            </a:r>
            <a:endParaRPr lang="en-MY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05192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通过桃花源环境和人们生活的描写，寄托了作者希望出现没有天灾人祸、没有压迫剥削、百姓安居乐业的理想社会。</a:t>
            </a:r>
            <a:endParaRPr lang="en-MY" sz="4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20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448</TotalTime>
  <Words>3256</Words>
  <Application>Microsoft Office PowerPoint</Application>
  <PresentationFormat>On-screen Show (4:3)</PresentationFormat>
  <Paragraphs>164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Module</vt:lpstr>
      <vt:lpstr>第九课 桃花源记 </vt:lpstr>
      <vt:lpstr>PowerPoint Presentation</vt:lpstr>
      <vt:lpstr>作者简介——陶渊明(365-427)</vt:lpstr>
      <vt:lpstr>陶渊明生活背景的特点：</vt:lpstr>
      <vt:lpstr>PowerPoint Presentation</vt:lpstr>
      <vt:lpstr>陶渊明三次出仕</vt:lpstr>
      <vt:lpstr>写作背景</vt:lpstr>
      <vt:lpstr>PowerPoint Presentation</vt:lpstr>
      <vt:lpstr>PowerPoint Presentation</vt:lpstr>
      <vt:lpstr>课文翻译</vt:lpstr>
      <vt:lpstr>PowerPoint Presentation</vt:lpstr>
      <vt:lpstr>PowerPoint Presentation</vt:lpstr>
      <vt:lpstr>PowerPoint Presentation</vt:lpstr>
      <vt:lpstr>PowerPoint Presentation</vt:lpstr>
      <vt:lpstr>课文分析</vt:lpstr>
      <vt:lpstr>主题思想</vt:lpstr>
      <vt:lpstr>文章结构：第一意义段（第一自然段）</vt:lpstr>
      <vt:lpstr>第二意义段（第2-3自然段）</vt:lpstr>
      <vt:lpstr>PowerPoint Presentation</vt:lpstr>
      <vt:lpstr>第二层（第3自然段）（文章主体）</vt:lpstr>
      <vt:lpstr>当时的社会连年战乱，民不聊生，而作者却把桃花源写得如此美好，为什么呢？</vt:lpstr>
      <vt:lpstr>第三意义段（第4-5自然段）</vt:lpstr>
      <vt:lpstr>PowerPoint Presentation</vt:lpstr>
      <vt:lpstr>PowerPoint Presentation</vt:lpstr>
      <vt:lpstr>你想到了哪个成语呢？</vt:lpstr>
      <vt:lpstr>练习</vt:lpstr>
      <vt:lpstr>五、联系当时的历史背景，说说陶渊明这样描写桃花源寄托了他什么样的社会理想？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第九课 桃花源记</dc:title>
  <dc:creator>yan</dc:creator>
  <cp:lastModifiedBy>yan</cp:lastModifiedBy>
  <cp:revision>23</cp:revision>
  <dcterms:created xsi:type="dcterms:W3CDTF">2013-01-05T02:37:07Z</dcterms:created>
  <dcterms:modified xsi:type="dcterms:W3CDTF">2013-01-07T23:47:26Z</dcterms:modified>
</cp:coreProperties>
</file>