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646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215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34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645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499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661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23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420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005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749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688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91E0A4-6792-471F-998F-89271F954CB2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46CE4-59E9-4091-A12A-4626453D31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4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25625"/>
            <a:ext cx="7772400" cy="1470025"/>
          </a:xfrm>
        </p:spPr>
        <p:txBody>
          <a:bodyPr>
            <a:noAutofit/>
          </a:bodyPr>
          <a:lstStyle/>
          <a:p>
            <a:r>
              <a:rPr lang="zh-CN" altLang="en-US" sz="115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昭和モダン体" pitchFamily="2" charset="-128"/>
                <a:ea typeface="昭和モダン体" pitchFamily="2" charset="-128"/>
              </a:rPr>
              <a:t>天上的街市</a:t>
            </a:r>
            <a:endParaRPr lang="en-US" sz="115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昭和モダン体" pitchFamily="2" charset="-128"/>
              <a:ea typeface="昭和モダン体" pitchFamily="2" charset="-12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1752600"/>
          </a:xfrm>
        </p:spPr>
        <p:txBody>
          <a:bodyPr>
            <a:normAutofit/>
          </a:bodyPr>
          <a:lstStyle/>
          <a:p>
            <a:r>
              <a:rPr lang="zh-CN" altLang="en-US" sz="9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昭和モダン体" pitchFamily="2" charset="-128"/>
                <a:ea typeface="昭和モダン体" pitchFamily="2" charset="-128"/>
              </a:rPr>
              <a:t>郭沫若</a:t>
            </a:r>
            <a:endParaRPr lang="en-US" sz="9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昭和モダン体" pitchFamily="2" charset="-128"/>
              <a:ea typeface="昭和モダン体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0687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作者简介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郭沫若（</a:t>
            </a:r>
            <a:r>
              <a:rPr lang="en-US" altLang="zh-CN" dirty="0" smtClean="0"/>
              <a:t>1892-1978</a:t>
            </a:r>
            <a:r>
              <a:rPr lang="zh-CN" altLang="en-US" dirty="0" smtClean="0"/>
              <a:t>），原名郭开贞，生于四川省乐天县沙湾镇。</a:t>
            </a:r>
          </a:p>
          <a:p>
            <a:r>
              <a:rPr lang="zh-CN" altLang="en-US" dirty="0" smtClean="0"/>
              <a:t>受新的革命思想影响，而激发了爱国的热情和创作，后弃医从文。</a:t>
            </a:r>
          </a:p>
          <a:p>
            <a:r>
              <a:rPr lang="zh-CN" altLang="en-US" dirty="0" smtClean="0"/>
              <a:t>与郁达夫等人组织文学团体“</a:t>
            </a:r>
            <a:r>
              <a:rPr lang="zh-CN" alt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创造社</a:t>
            </a:r>
            <a:r>
              <a:rPr lang="zh-CN" altLang="en-US" dirty="0" smtClean="0"/>
              <a:t>”，积极从事新文学运动。</a:t>
            </a:r>
          </a:p>
          <a:p>
            <a:r>
              <a:rPr lang="en-US" altLang="zh-CN" dirty="0" smtClean="0"/>
              <a:t>1921</a:t>
            </a:r>
            <a:r>
              <a:rPr lang="zh-CN" altLang="en-US" dirty="0" smtClean="0"/>
              <a:t>年出版了中国现代文学史上第一部优秀诗集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女神</a:t>
            </a:r>
            <a:r>
              <a:rPr lang="en-US" altLang="zh-CN" dirty="0" smtClean="0"/>
              <a:t>》</a:t>
            </a:r>
            <a:r>
              <a:rPr lang="zh-CN" altLang="en-US" dirty="0" smtClean="0"/>
              <a:t>。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447800"/>
            <a:ext cx="2486025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99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写作背景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/>
              <a:t>原名</a:t>
            </a:r>
            <a:r>
              <a:rPr lang="zh-CN" altLang="en-US" dirty="0" smtClean="0"/>
              <a:t>“</a:t>
            </a:r>
            <a:r>
              <a:rPr lang="zh-CN" alt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天上的市街</a:t>
            </a:r>
            <a:r>
              <a:rPr lang="zh-CN" altLang="en-US" dirty="0" smtClean="0"/>
              <a:t>”。</a:t>
            </a:r>
            <a:endParaRPr lang="en-US" dirty="0"/>
          </a:p>
          <a:p>
            <a:pPr lvl="0"/>
            <a:r>
              <a:rPr lang="zh-CN" altLang="en-US" dirty="0"/>
              <a:t>创作</a:t>
            </a:r>
            <a:r>
              <a:rPr lang="zh-CN" altLang="en-US" dirty="0" smtClean="0"/>
              <a:t>于</a:t>
            </a:r>
            <a:r>
              <a:rPr lang="en-US" altLang="zh-CN" dirty="0" smtClean="0"/>
              <a:t>1923-1926</a:t>
            </a:r>
            <a:r>
              <a:rPr lang="zh-CN" altLang="en-US" dirty="0" smtClean="0"/>
              <a:t>。</a:t>
            </a:r>
            <a:endParaRPr lang="en-US" dirty="0"/>
          </a:p>
          <a:p>
            <a:r>
              <a:rPr lang="zh-CN" altLang="en-US" dirty="0"/>
              <a:t>作者大学毕业后回国，看到祖国（中国）正处黑暗与混乱之中，人民过着痛苦的生活。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236" y="4191000"/>
            <a:ext cx="2286000" cy="255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46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体裁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/>
              <a:t>现代</a:t>
            </a:r>
            <a:r>
              <a:rPr lang="zh-CN" altLang="en-US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自由诗</a:t>
            </a:r>
            <a:r>
              <a:rPr lang="zh-CN" altLang="en-US" dirty="0"/>
              <a:t>。（首创于美国诗人惠德曼）</a:t>
            </a:r>
            <a:endParaRPr lang="en-US" dirty="0"/>
          </a:p>
          <a:p>
            <a:pPr lvl="0"/>
            <a:r>
              <a:rPr lang="zh-CN" altLang="en-US" dirty="0"/>
              <a:t>没有固</a:t>
            </a:r>
            <a:r>
              <a:rPr lang="zh-CN" altLang="en-US" dirty="0" smtClean="0"/>
              <a:t>定格律，</a:t>
            </a:r>
            <a:r>
              <a:rPr lang="zh-CN" altLang="en-US" dirty="0"/>
              <a:t>没</a:t>
            </a:r>
            <a:r>
              <a:rPr lang="zh-CN" altLang="en-US" dirty="0" smtClean="0"/>
              <a:t>有节数、行数、字数的</a:t>
            </a:r>
            <a:r>
              <a:rPr lang="zh-CN" altLang="en-US" dirty="0"/>
              <a:t>限制。</a:t>
            </a:r>
            <a:endParaRPr lang="en-US" dirty="0"/>
          </a:p>
          <a:p>
            <a:r>
              <a:rPr lang="zh-CN" altLang="en-US" dirty="0" smtClean="0"/>
              <a:t>押韵较</a:t>
            </a:r>
            <a:r>
              <a:rPr lang="zh-CN" altLang="en-US" dirty="0"/>
              <a:t>自由，节奏、音节较随意。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3581400"/>
            <a:ext cx="1981200" cy="298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39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主题思想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通过描绘</a:t>
            </a:r>
            <a:r>
              <a:rPr lang="zh-CN" altLang="en-US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天上的美好生活</a:t>
            </a:r>
            <a:r>
              <a:rPr lang="zh-CN" altLang="en-US" dirty="0"/>
              <a:t>，表达出执着追求</a:t>
            </a:r>
            <a:r>
              <a:rPr lang="zh-CN" altLang="en-US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人间的光明未来</a:t>
            </a:r>
            <a:r>
              <a:rPr lang="zh-CN" altLang="en-US" dirty="0"/>
              <a:t>的思想感情。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3750218"/>
            <a:ext cx="3505314" cy="233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80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结构和思路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/>
              <a:t>第一节：写景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lvl="0"/>
            <a:endParaRPr lang="en-US" altLang="zh-CN" dirty="0"/>
          </a:p>
          <a:p>
            <a:pPr lvl="0"/>
            <a:r>
              <a:rPr lang="zh-CN" altLang="en-US" dirty="0" smtClean="0"/>
              <a:t>两幅图景：</a:t>
            </a:r>
            <a:r>
              <a:rPr lang="en-US" altLang="zh-CN" dirty="0" smtClean="0"/>
              <a:t>	-</a:t>
            </a:r>
            <a:r>
              <a:rPr lang="zh-CN" altLang="en-US" dirty="0" smtClean="0"/>
              <a:t>“远远地街灯明了”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			-</a:t>
            </a:r>
            <a:r>
              <a:rPr lang="zh-CN" altLang="en-US" dirty="0" smtClean="0"/>
              <a:t>“天上的明星现了”</a:t>
            </a:r>
            <a:endParaRPr lang="en-US" altLang="zh-CN" dirty="0" smtClean="0"/>
          </a:p>
          <a:p>
            <a:pPr lvl="0"/>
            <a:endParaRPr lang="en-US" altLang="zh-CN" dirty="0"/>
          </a:p>
          <a:p>
            <a:pPr lvl="0"/>
            <a:r>
              <a:rPr lang="zh-CN" altLang="en-US" dirty="0" smtClean="0"/>
              <a:t>引出下一节“天上的街市”的联想。</a:t>
            </a:r>
            <a:endParaRPr lang="en-US" altLang="zh-CN" dirty="0" smtClean="0"/>
          </a:p>
          <a:p>
            <a:pPr lvl="0"/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2514600"/>
            <a:ext cx="1536195" cy="401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267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/>
              <a:t>第二节：幻想天上街市的情景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lvl="0"/>
            <a:endParaRPr lang="en-US" dirty="0"/>
          </a:p>
          <a:p>
            <a:pPr lvl="0"/>
            <a:r>
              <a:rPr lang="zh-CN" altLang="en-US" dirty="0" smtClean="0"/>
              <a:t>夜空</a:t>
            </a:r>
            <a:r>
              <a:rPr lang="en-US" altLang="zh-CN" dirty="0" smtClean="0"/>
              <a:t>=</a:t>
            </a:r>
            <a:r>
              <a:rPr lang="zh-CN" altLang="en-US" dirty="0" smtClean="0"/>
              <a:t>遥远、若隐若现、若有若无</a:t>
            </a:r>
            <a:endParaRPr lang="en-US" altLang="zh-CN" dirty="0" smtClean="0"/>
          </a:p>
          <a:p>
            <a:pPr lvl="0"/>
            <a:endParaRPr lang="en-US" dirty="0"/>
          </a:p>
          <a:p>
            <a:pPr lvl="0"/>
            <a:r>
              <a:rPr lang="zh-CN" altLang="en-US" dirty="0" smtClean="0"/>
              <a:t>“美丽的街市”是诗人幻想与追求的美丽世界。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4495800"/>
            <a:ext cx="3505200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6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/>
              <a:t>第三节：写“</a:t>
            </a:r>
            <a:r>
              <a:rPr lang="zh-CN" alt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天河</a:t>
            </a:r>
            <a:r>
              <a:rPr lang="zh-CN" altLang="en-US" dirty="0" smtClean="0"/>
              <a:t>”。</a:t>
            </a:r>
            <a:endParaRPr lang="en-US" altLang="zh-CN" dirty="0" smtClean="0"/>
          </a:p>
          <a:p>
            <a:pPr lvl="0"/>
            <a:endParaRPr lang="en-US" dirty="0"/>
          </a:p>
          <a:p>
            <a:pPr lvl="0"/>
            <a:r>
              <a:rPr lang="zh-CN" altLang="en-US" dirty="0" smtClean="0"/>
              <a:t>天河</a:t>
            </a:r>
            <a:r>
              <a:rPr lang="en-US" altLang="zh-CN" dirty="0" smtClean="0">
                <a:sym typeface="Wingdings" pitchFamily="2" charset="2"/>
              </a:rPr>
              <a:t></a:t>
            </a:r>
            <a:r>
              <a:rPr lang="zh-CN" altLang="en-US" dirty="0" smtClean="0">
                <a:sym typeface="Wingdings" pitchFamily="2" charset="2"/>
              </a:rPr>
              <a:t>天上的人</a:t>
            </a:r>
            <a:r>
              <a:rPr lang="en-US" altLang="zh-CN" dirty="0" smtClean="0">
                <a:sym typeface="Wingdings" pitchFamily="2" charset="2"/>
              </a:rPr>
              <a:t></a:t>
            </a:r>
            <a:r>
              <a:rPr lang="zh-CN" altLang="en-US" dirty="0">
                <a:sym typeface="Wingdings" pitchFamily="2" charset="2"/>
              </a:rPr>
              <a:t>自由的</a:t>
            </a:r>
            <a:r>
              <a:rPr lang="zh-CN" altLang="en-US" dirty="0" smtClean="0">
                <a:sym typeface="Wingdings" pitchFamily="2" charset="2"/>
              </a:rPr>
              <a:t>人</a:t>
            </a:r>
            <a:endParaRPr lang="en-US" altLang="zh-CN" dirty="0" smtClean="0">
              <a:sym typeface="Wingdings" pitchFamily="2" charset="2"/>
            </a:endParaRPr>
          </a:p>
          <a:p>
            <a:pPr lvl="0"/>
            <a:endParaRPr lang="en-US" dirty="0">
              <a:sym typeface="Wingdings" pitchFamily="2" charset="2"/>
            </a:endParaRPr>
          </a:p>
          <a:p>
            <a:pPr lvl="0"/>
            <a:r>
              <a:rPr lang="zh-CN" altLang="en-US" dirty="0">
                <a:sym typeface="Wingdings" pitchFamily="2" charset="2"/>
              </a:rPr>
              <a:t>民间故事</a:t>
            </a:r>
            <a:r>
              <a:rPr lang="zh-CN" altLang="en-US" dirty="0" smtClean="0">
                <a:sym typeface="Wingdings" pitchFamily="2" charset="2"/>
              </a:rPr>
              <a:t>：宽广、不可逾越</a:t>
            </a:r>
            <a:r>
              <a:rPr lang="en-US" altLang="zh-CN" dirty="0">
                <a:sym typeface="Wingdings" pitchFamily="2" charset="2"/>
              </a:rPr>
              <a:t/>
            </a:r>
            <a:br>
              <a:rPr lang="en-US" altLang="zh-CN" dirty="0">
                <a:sym typeface="Wingdings" pitchFamily="2" charset="2"/>
              </a:rPr>
            </a:br>
            <a:r>
              <a:rPr lang="zh-CN" altLang="en-US" dirty="0" smtClean="0">
                <a:sym typeface="Wingdings" pitchFamily="2" charset="2"/>
              </a:rPr>
              <a:t>诗人：“浅浅的”、“定然是不甚宽广”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110" y="3124200"/>
            <a:ext cx="2031889" cy="1518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55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US" dirty="0" smtClean="0"/>
              <a:t>第四节：</a:t>
            </a:r>
            <a:r>
              <a:rPr lang="zh-CN" alt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写牛郎织女的自由生活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en-US" dirty="0"/>
          </a:p>
          <a:p>
            <a:r>
              <a:rPr lang="zh-CN" altLang="en-US" dirty="0" smtClean="0"/>
              <a:t>民间故事：牛郎织女受到惩罚约束。</a:t>
            </a:r>
            <a:endParaRPr lang="en-US" altLang="zh-CN" dirty="0" smtClean="0"/>
          </a:p>
          <a:p>
            <a:r>
              <a:rPr lang="zh-CN" altLang="en-US" dirty="0"/>
              <a:t>诗</a:t>
            </a:r>
            <a:r>
              <a:rPr lang="zh-CN" altLang="en-US" dirty="0" smtClean="0"/>
              <a:t>人：“定然在天街闲游”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明星中的流星</a:t>
            </a:r>
            <a:r>
              <a:rPr lang="en-US" altLang="zh-CN" dirty="0" smtClean="0"/>
              <a:t>=</a:t>
            </a:r>
            <a:r>
              <a:rPr lang="zh-CN" altLang="en-US" dirty="0" smtClean="0"/>
              <a:t>“是他们提着灯笼在走”</a:t>
            </a:r>
            <a:endParaRPr lang="en-US" altLang="zh-CN" dirty="0" smtClean="0"/>
          </a:p>
          <a:p>
            <a:endParaRPr lang="en-US" dirty="0"/>
          </a:p>
          <a:p>
            <a:r>
              <a:rPr lang="zh-CN" altLang="en-US" dirty="0" smtClean="0"/>
              <a:t>幻想</a:t>
            </a:r>
            <a:r>
              <a:rPr lang="en-US" altLang="zh-CN" dirty="0" smtClean="0"/>
              <a:t>+</a:t>
            </a:r>
            <a:r>
              <a:rPr lang="zh-CN" altLang="en-US" dirty="0" smtClean="0"/>
              <a:t>现实、天上</a:t>
            </a:r>
            <a:r>
              <a:rPr lang="en-US" altLang="zh-CN" dirty="0" smtClean="0"/>
              <a:t>+</a:t>
            </a:r>
            <a:r>
              <a:rPr lang="zh-CN" altLang="en-US" dirty="0" smtClean="0"/>
              <a:t>人间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6"/>
          <a:stretch/>
        </p:blipFill>
        <p:spPr>
          <a:xfrm>
            <a:off x="3879272" y="2209800"/>
            <a:ext cx="5150427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970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写作特点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/>
              <a:t>比</a:t>
            </a:r>
            <a:r>
              <a:rPr lang="zh-CN" altLang="en-US" dirty="0" smtClean="0"/>
              <a:t>喻：明星</a:t>
            </a:r>
            <a:r>
              <a:rPr lang="en-US" altLang="zh-CN" dirty="0" smtClean="0"/>
              <a:t>=</a:t>
            </a:r>
            <a:r>
              <a:rPr lang="zh-CN" altLang="en-US" dirty="0" smtClean="0"/>
              <a:t>街灯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zh-CN" altLang="en-US" dirty="0" smtClean="0"/>
              <a:t>把诗的意境由现实生活引向幻想世界。</a:t>
            </a:r>
            <a:endParaRPr lang="en-US" altLang="zh-CN" dirty="0" smtClean="0"/>
          </a:p>
          <a:p>
            <a:pPr lvl="0"/>
            <a:endParaRPr lang="en-US" dirty="0"/>
          </a:p>
          <a:p>
            <a:r>
              <a:rPr lang="zh-CN" altLang="en-US" dirty="0"/>
              <a:t>想</a:t>
            </a:r>
            <a:r>
              <a:rPr lang="zh-CN" altLang="en-US" dirty="0" smtClean="0"/>
              <a:t>象：天上美景</a:t>
            </a:r>
            <a:r>
              <a:rPr lang="en-US" altLang="zh-CN" dirty="0" smtClean="0"/>
              <a:t>+</a:t>
            </a:r>
            <a:r>
              <a:rPr lang="zh-CN" altLang="en-US" dirty="0" smtClean="0"/>
              <a:t>天上人间的美好生活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表达人世间美好的愿望。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21436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447</Words>
  <Application>Microsoft Office PowerPoint</Application>
  <PresentationFormat>On-screen Show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天上的街市</vt:lpstr>
      <vt:lpstr>作者简介</vt:lpstr>
      <vt:lpstr>写作背景</vt:lpstr>
      <vt:lpstr>体裁</vt:lpstr>
      <vt:lpstr>主题思想</vt:lpstr>
      <vt:lpstr>结构和思路</vt:lpstr>
      <vt:lpstr>PowerPoint Presentation</vt:lpstr>
      <vt:lpstr>PowerPoint Presentation</vt:lpstr>
      <vt:lpstr>PowerPoint Presentation</vt:lpstr>
      <vt:lpstr>写作特点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7</cp:revision>
  <dcterms:created xsi:type="dcterms:W3CDTF">2014-01-12T14:58:34Z</dcterms:created>
  <dcterms:modified xsi:type="dcterms:W3CDTF">2014-01-13T02:38:07Z</dcterms:modified>
</cp:coreProperties>
</file>