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58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59" r:id="rId14"/>
    <p:sldId id="261" r:id="rId15"/>
    <p:sldId id="260" r:id="rId16"/>
    <p:sldId id="273" r:id="rId17"/>
    <p:sldId id="274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B74D-412D-444D-A577-763C96D11118}" type="datetimeFigureOut">
              <a:rPr lang="en-MY" smtClean="0"/>
              <a:t>25/4/2013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A28AB-6215-41E3-AC47-DF5F5144AEE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475185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B74D-412D-444D-A577-763C96D11118}" type="datetimeFigureOut">
              <a:rPr lang="en-MY" smtClean="0"/>
              <a:t>25/4/2013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A28AB-6215-41E3-AC47-DF5F5144AEE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877964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B74D-412D-444D-A577-763C96D11118}" type="datetimeFigureOut">
              <a:rPr lang="en-MY" smtClean="0"/>
              <a:t>25/4/2013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A28AB-6215-41E3-AC47-DF5F5144AEE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474967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B74D-412D-444D-A577-763C96D11118}" type="datetimeFigureOut">
              <a:rPr lang="en-MY" smtClean="0"/>
              <a:t>25/4/2013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A28AB-6215-41E3-AC47-DF5F5144AEE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74972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B74D-412D-444D-A577-763C96D11118}" type="datetimeFigureOut">
              <a:rPr lang="en-MY" smtClean="0"/>
              <a:t>25/4/2013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A28AB-6215-41E3-AC47-DF5F5144AEE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696526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B74D-412D-444D-A577-763C96D11118}" type="datetimeFigureOut">
              <a:rPr lang="en-MY" smtClean="0"/>
              <a:t>25/4/2013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A28AB-6215-41E3-AC47-DF5F5144AEE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919154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B74D-412D-444D-A577-763C96D11118}" type="datetimeFigureOut">
              <a:rPr lang="en-MY" smtClean="0"/>
              <a:t>25/4/2013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A28AB-6215-41E3-AC47-DF5F5144AEE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206223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B74D-412D-444D-A577-763C96D11118}" type="datetimeFigureOut">
              <a:rPr lang="en-MY" smtClean="0"/>
              <a:t>25/4/2013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A28AB-6215-41E3-AC47-DF5F5144AEE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226365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B74D-412D-444D-A577-763C96D11118}" type="datetimeFigureOut">
              <a:rPr lang="en-MY" smtClean="0"/>
              <a:t>25/4/2013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A28AB-6215-41E3-AC47-DF5F5144AEE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838405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B74D-412D-444D-A577-763C96D11118}" type="datetimeFigureOut">
              <a:rPr lang="en-MY" smtClean="0"/>
              <a:t>25/4/2013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A28AB-6215-41E3-AC47-DF5F5144AEE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240282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B74D-412D-444D-A577-763C96D11118}" type="datetimeFigureOut">
              <a:rPr lang="en-MY" smtClean="0"/>
              <a:t>25/4/2013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A28AB-6215-41E3-AC47-DF5F5144AEE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181515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9BB74D-412D-444D-A577-763C96D11118}" type="datetimeFigureOut">
              <a:rPr lang="en-MY" smtClean="0"/>
              <a:t>25/4/2013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DA28AB-6215-41E3-AC47-DF5F5144AEEB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342471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lum bright="42000" contrast="-24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-315416"/>
            <a:ext cx="7871916" cy="8099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4800" b="1" dirty="0" smtClean="0">
                <a:solidFill>
                  <a:srgbClr val="FF0000"/>
                </a:solidFill>
              </a:rPr>
              <a:t>满江红</a:t>
            </a:r>
            <a:endParaRPr lang="en-MY" sz="4800" b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tx1"/>
                </a:solidFill>
              </a:rPr>
              <a:t>岳飞</a:t>
            </a:r>
            <a:endParaRPr lang="en-MY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606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zh-CN" sz="6600" b="1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《</a:t>
            </a:r>
            <a:r>
              <a:rPr lang="zh-CN" altLang="en-US" sz="6600" b="1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满江红</a:t>
            </a:r>
            <a:r>
              <a:rPr lang="en-US" altLang="zh-CN" sz="6600" b="1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》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771800" y="1600200"/>
            <a:ext cx="5915000" cy="4525963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4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词牌名</a:t>
            </a:r>
          </a:p>
          <a:p>
            <a:pPr eaLnBrk="1" hangingPunct="1">
              <a:defRPr/>
            </a:pPr>
            <a:r>
              <a:rPr lang="zh-CN" altLang="en-US" sz="4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作者：南宋</a:t>
            </a:r>
            <a:r>
              <a:rPr lang="en-US" altLang="zh-CN" sz="4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/>
              </a:rPr>
              <a:t>·</a:t>
            </a:r>
            <a:r>
              <a:rPr lang="zh-CN" altLang="en-US" sz="4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岳</a:t>
            </a:r>
            <a:r>
              <a:rPr lang="zh-CN" altLang="en-US" sz="4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飞</a:t>
            </a:r>
            <a:endParaRPr lang="en-US" altLang="zh-CN" sz="44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defRPr/>
            </a:pPr>
            <a:r>
              <a:rPr lang="zh-CN" altLang="en-US" sz="4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体</a:t>
            </a:r>
            <a:r>
              <a:rPr lang="zh-CN" altLang="en-US" sz="4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裁：词，长调。</a:t>
            </a:r>
            <a:endParaRPr lang="zh-CN" altLang="en-US" sz="4400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0639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altLang="zh-CN" sz="66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《</a:t>
            </a:r>
            <a:r>
              <a:rPr lang="zh-CN" altLang="en-US" sz="66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满江红</a:t>
            </a:r>
            <a:r>
              <a:rPr lang="en-US" altLang="zh-CN" sz="6600" b="1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》</a:t>
            </a:r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sz="4000" b="1" smtClean="0"/>
              <a:t>岳飞，字</a:t>
            </a:r>
            <a:r>
              <a:rPr lang="zh-CN" altLang="en-US" sz="4000" b="1" smtClean="0">
                <a:solidFill>
                  <a:srgbClr val="FF0000"/>
                </a:solidFill>
              </a:rPr>
              <a:t>鹏举</a:t>
            </a:r>
            <a:endParaRPr lang="zh-CN" altLang="en-US" sz="4000" b="1" smtClean="0"/>
          </a:p>
          <a:p>
            <a:pPr eaLnBrk="1" hangingPunct="1"/>
            <a:r>
              <a:rPr lang="zh-CN" altLang="en-US" sz="4000" b="1" smtClean="0"/>
              <a:t>农家出生，少年从军</a:t>
            </a:r>
          </a:p>
          <a:p>
            <a:pPr eaLnBrk="1" hangingPunct="1"/>
            <a:r>
              <a:rPr lang="zh-CN" altLang="en-US" sz="4000" b="1" smtClean="0">
                <a:solidFill>
                  <a:srgbClr val="FF0000"/>
                </a:solidFill>
              </a:rPr>
              <a:t>南宋</a:t>
            </a:r>
            <a:r>
              <a:rPr lang="zh-CN" altLang="en-US" sz="4000" b="1" smtClean="0"/>
              <a:t>初期</a:t>
            </a:r>
            <a:r>
              <a:rPr lang="zh-CN" altLang="en-US" sz="4000" b="1" smtClean="0">
                <a:solidFill>
                  <a:srgbClr val="FF0000"/>
                </a:solidFill>
              </a:rPr>
              <a:t>抗金</a:t>
            </a:r>
            <a:r>
              <a:rPr lang="zh-CN" altLang="en-US" sz="4000" b="1" smtClean="0"/>
              <a:t>名将，率领岳家军多次打垮强大金兵，是</a:t>
            </a:r>
            <a:r>
              <a:rPr lang="zh-CN" altLang="en-US" sz="4000" b="1" smtClean="0">
                <a:solidFill>
                  <a:srgbClr val="FF0000"/>
                </a:solidFill>
              </a:rPr>
              <a:t>主战派</a:t>
            </a:r>
            <a:r>
              <a:rPr lang="zh-CN" altLang="en-US" sz="4000" b="1" smtClean="0"/>
              <a:t>将领</a:t>
            </a:r>
          </a:p>
          <a:p>
            <a:pPr eaLnBrk="1" hangingPunct="1"/>
            <a:r>
              <a:rPr lang="zh-CN" altLang="en-US" sz="4000" b="1" smtClean="0"/>
              <a:t>后被投降派为首的</a:t>
            </a:r>
            <a:r>
              <a:rPr lang="zh-CN" altLang="en-US" sz="4000" b="1" smtClean="0">
                <a:solidFill>
                  <a:srgbClr val="FF0000"/>
                </a:solidFill>
              </a:rPr>
              <a:t>秦桧</a:t>
            </a:r>
            <a:r>
              <a:rPr lang="zh-CN" altLang="en-US" sz="4000" b="1" smtClean="0"/>
              <a:t>杀害</a:t>
            </a:r>
          </a:p>
          <a:p>
            <a:pPr eaLnBrk="1" hangingPunct="1"/>
            <a:r>
              <a:rPr lang="zh-CN" altLang="en-US" sz="4000" b="1" smtClean="0"/>
              <a:t>诗词不多，但都</a:t>
            </a:r>
            <a:r>
              <a:rPr lang="zh-CN" altLang="en-US" sz="4000" b="1" smtClean="0">
                <a:solidFill>
                  <a:srgbClr val="FF0000"/>
                </a:solidFill>
              </a:rPr>
              <a:t>充满爱国精神</a:t>
            </a:r>
          </a:p>
        </p:txBody>
      </p:sp>
    </p:spTree>
    <p:extLst>
      <p:ext uri="{BB962C8B-B14F-4D97-AF65-F5344CB8AC3E}">
        <p14:creationId xmlns:p14="http://schemas.microsoft.com/office/powerpoint/2010/main" val="115478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>
                <a:latin typeface="黑体" pitchFamily="49" charset="-122"/>
                <a:ea typeface="黑体" pitchFamily="49" charset="-122"/>
              </a:rPr>
              <a:t>主题思想</a:t>
            </a:r>
            <a:endParaRPr lang="en-MY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412776"/>
            <a:ext cx="7283152" cy="3993307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zh-CN" altLang="en-US" sz="4800" b="1" dirty="0" smtClean="0"/>
              <a:t>写词人望天抒怀，表现了对敌寇的仇恨和决心洗雪国耻的豪情壮志。</a:t>
            </a:r>
            <a:endParaRPr lang="en-MY" sz="4800" b="1" dirty="0"/>
          </a:p>
        </p:txBody>
      </p:sp>
    </p:spTree>
    <p:extLst>
      <p:ext uri="{BB962C8B-B14F-4D97-AF65-F5344CB8AC3E}">
        <p14:creationId xmlns:p14="http://schemas.microsoft.com/office/powerpoint/2010/main" val="1569525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/>
          <p:cNvPicPr>
            <a:picLocks noChangeAspect="1" noChangeArrowheads="1"/>
          </p:cNvPicPr>
          <p:nvPr/>
        </p:nvPicPr>
        <p:blipFill>
          <a:blip r:embed="rId2">
            <a:lum bright="54000" contrast="-24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8231187" cy="846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703263"/>
            <a:ext cx="8229600" cy="5318125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zh-CN" altLang="en-US" sz="4400" b="1" u="sng" dirty="0" smtClean="0">
                <a:latin typeface="宋体" pitchFamily="2" charset="-122"/>
              </a:rPr>
              <a:t>怒发冲冠</a:t>
            </a:r>
            <a:r>
              <a:rPr lang="zh-CN" altLang="en-US" sz="4400" b="1" dirty="0" smtClean="0">
                <a:latin typeface="宋体" pitchFamily="2" charset="-122"/>
              </a:rPr>
              <a:t>，凭栏处，</a:t>
            </a:r>
            <a:r>
              <a:rPr lang="zh-CN" altLang="en-US" sz="4400" b="1" u="sng" dirty="0" smtClean="0">
                <a:latin typeface="宋体" pitchFamily="2" charset="-122"/>
              </a:rPr>
              <a:t>潇潇</a:t>
            </a:r>
            <a:r>
              <a:rPr lang="zh-CN" altLang="en-US" sz="4400" b="1" dirty="0" smtClean="0">
                <a:latin typeface="宋体" pitchFamily="2" charset="-122"/>
              </a:rPr>
              <a:t>雨歇。</a:t>
            </a:r>
          </a:p>
          <a:p>
            <a:pPr eaLnBrk="1" hangingPunct="1">
              <a:buFontTx/>
              <a:buNone/>
              <a:defRPr/>
            </a:pPr>
            <a:r>
              <a:rPr lang="zh-CN" altLang="en-US" sz="2800" b="1" dirty="0" smtClean="0">
                <a:solidFill>
                  <a:schemeClr val="accent2"/>
                </a:solidFill>
              </a:rPr>
              <a:t>形容愤怒至极                              形容雨势急骤</a:t>
            </a:r>
            <a:r>
              <a:rPr lang="zh-CN" altLang="en-US" dirty="0" smtClean="0">
                <a:solidFill>
                  <a:schemeClr val="accent2"/>
                </a:solidFill>
              </a:rPr>
              <a:t> </a:t>
            </a:r>
            <a:endParaRPr lang="zh-CN" altLang="en-US" dirty="0" smtClean="0">
              <a:solidFill>
                <a:schemeClr val="accent2"/>
              </a:solidFill>
              <a:latin typeface="宋体" pitchFamily="2" charset="-122"/>
            </a:endParaRPr>
          </a:p>
          <a:p>
            <a:pPr eaLnBrk="1" hangingPunct="1">
              <a:buFontTx/>
              <a:buNone/>
              <a:defRPr/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我怒发冲冠，独自</a:t>
            </a:r>
            <a:r>
              <a:rPr lang="zh-TW" b="1" dirty="0" smtClean="0">
                <a:solidFill>
                  <a:srgbClr val="FF0000"/>
                </a:solidFill>
              </a:rPr>
              <a:t>依著高樓上的欄杆</a:t>
            </a: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，而阵阵的风雨刚刚停歇。</a:t>
            </a:r>
            <a:r>
              <a:rPr lang="zh-CN" altLang="en-US" dirty="0" smtClean="0">
                <a:solidFill>
                  <a:srgbClr val="CC3300"/>
                </a:solidFill>
              </a:rPr>
              <a:t> </a:t>
            </a:r>
            <a:endParaRPr lang="zh-CN" altLang="en-US" dirty="0" smtClean="0">
              <a:solidFill>
                <a:srgbClr val="CC3300"/>
              </a:solidFill>
              <a:latin typeface="宋体" pitchFamily="2" charset="-122"/>
            </a:endParaRPr>
          </a:p>
          <a:p>
            <a:pPr eaLnBrk="1" hangingPunct="1">
              <a:buFontTx/>
              <a:buNone/>
              <a:defRPr/>
            </a:pPr>
            <a:r>
              <a:rPr lang="zh-CN" altLang="en-US" sz="4400" b="1" dirty="0" smtClean="0">
                <a:latin typeface="宋体" pitchFamily="2" charset="-122"/>
              </a:rPr>
              <a:t>抬望眼，仰天</a:t>
            </a:r>
            <a:r>
              <a:rPr lang="zh-CN" altLang="en-US" sz="4400" b="1" u="sng" dirty="0" smtClean="0">
                <a:latin typeface="宋体" pitchFamily="2" charset="-122"/>
              </a:rPr>
              <a:t>长啸</a:t>
            </a:r>
            <a:r>
              <a:rPr lang="zh-CN" altLang="en-US" sz="4400" b="1" dirty="0" smtClean="0">
                <a:latin typeface="宋体" pitchFamily="2" charset="-122"/>
              </a:rPr>
              <a:t>，壮怀激烈。</a:t>
            </a:r>
          </a:p>
          <a:p>
            <a:pPr eaLnBrk="1" hangingPunct="1">
              <a:buFontTx/>
              <a:buNone/>
              <a:defRPr/>
            </a:pPr>
            <a:r>
              <a:rPr lang="zh-CN" altLang="en-US" sz="2800" b="1" dirty="0" smtClean="0">
                <a:solidFill>
                  <a:schemeClr val="accent2"/>
                </a:solidFill>
              </a:rPr>
              <a:t>                                  感情激动时发出的声音</a:t>
            </a:r>
          </a:p>
          <a:p>
            <a:pPr eaLnBrk="1" hangingPunct="1">
              <a:buFontTx/>
              <a:buNone/>
              <a:defRPr/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抬头望向远方，我仰天长啸，却禁不住内心一片报国的胸怀。</a:t>
            </a:r>
            <a:r>
              <a:rPr lang="zh-CN" altLang="en-US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18907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/>
          <p:cNvPicPr>
            <a:picLocks noChangeAspect="1" noChangeArrowheads="1"/>
          </p:cNvPicPr>
          <p:nvPr/>
        </p:nvPicPr>
        <p:blipFill>
          <a:blip r:embed="rId2">
            <a:lum bright="54000" contrast="-24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8231187" cy="846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714375"/>
            <a:ext cx="8229600" cy="4525963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zh-CN" altLang="en-US" sz="4400" b="1" dirty="0" smtClean="0">
                <a:latin typeface="宋体" pitchFamily="2" charset="-122"/>
              </a:rPr>
              <a:t>三十功名尘与土，</a:t>
            </a:r>
          </a:p>
          <a:p>
            <a:pPr eaLnBrk="1" hangingPunct="1">
              <a:buFontTx/>
              <a:buNone/>
              <a:defRPr/>
            </a:pPr>
            <a:r>
              <a:rPr lang="zh-CN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三十多年的功名如同微不足道的尘土，</a:t>
            </a:r>
          </a:p>
          <a:p>
            <a:pPr eaLnBrk="1" hangingPunct="1">
              <a:buFontTx/>
              <a:buNone/>
              <a:defRPr/>
            </a:pPr>
            <a:endParaRPr lang="zh-CN" altLang="en-US" b="1" dirty="0" smtClean="0">
              <a:solidFill>
                <a:srgbClr val="CC3300"/>
              </a:solidFill>
            </a:endParaRPr>
          </a:p>
          <a:p>
            <a:pPr eaLnBrk="1" hangingPunct="1">
              <a:buFontTx/>
              <a:buNone/>
              <a:defRPr/>
            </a:pPr>
            <a:r>
              <a:rPr lang="zh-CN" altLang="en-US" sz="4400" b="1" dirty="0" smtClean="0">
                <a:latin typeface="宋体" pitchFamily="2" charset="-122"/>
              </a:rPr>
              <a:t>八千里路云和月。 </a:t>
            </a:r>
          </a:p>
          <a:p>
            <a:pPr eaLnBrk="1" hangingPunct="1">
              <a:buFontTx/>
              <a:buNone/>
              <a:defRPr/>
            </a:pPr>
            <a:r>
              <a:rPr lang="zh-CN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八千里的路经过了多少风云人生。</a:t>
            </a:r>
            <a:r>
              <a:rPr lang="zh-CN" altLang="en-US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zh-CN" altLang="en-US" sz="36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  <a:p>
            <a:pPr eaLnBrk="1" hangingPunct="1">
              <a:buFontTx/>
              <a:buNone/>
              <a:defRPr/>
            </a:pPr>
            <a:endParaRPr lang="zh-CN" altLang="en-US" sz="44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5586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/>
          <p:cNvPicPr>
            <a:picLocks noChangeAspect="1" noChangeArrowheads="1"/>
          </p:cNvPicPr>
          <p:nvPr/>
        </p:nvPicPr>
        <p:blipFill>
          <a:blip r:embed="rId2">
            <a:lum bright="54000" contrast="-24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8231187" cy="846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  <a:defRPr/>
            </a:pPr>
            <a:r>
              <a:rPr lang="zh-CN" altLang="en-US" sz="4400" b="1" dirty="0" smtClean="0"/>
              <a:t>莫</a:t>
            </a:r>
            <a:r>
              <a:rPr lang="zh-CN" altLang="en-US" sz="4400" b="1" u="sng" dirty="0" smtClean="0"/>
              <a:t>等闲</a:t>
            </a:r>
            <a:r>
              <a:rPr lang="zh-CN" altLang="en-US" sz="4400" b="1" dirty="0" smtClean="0"/>
              <a:t>，白了少年头，空悲切</a:t>
            </a:r>
            <a:r>
              <a:rPr lang="en-US" altLang="zh-CN" sz="4400" b="1" dirty="0" smtClean="0"/>
              <a:t>!</a:t>
            </a:r>
          </a:p>
          <a:p>
            <a:pPr eaLnBrk="1" hangingPunct="1">
              <a:buFontTx/>
              <a:buNone/>
              <a:defRPr/>
            </a:pPr>
            <a:r>
              <a:rPr lang="en-US" altLang="zh-CN" b="1" dirty="0" smtClean="0"/>
              <a:t>     </a:t>
            </a:r>
            <a:r>
              <a:rPr lang="zh-CN" altLang="en-US" sz="2800" b="1" dirty="0" smtClean="0">
                <a:solidFill>
                  <a:schemeClr val="accent2"/>
                </a:solidFill>
              </a:rPr>
              <a:t>轻易，随便</a:t>
            </a:r>
            <a:r>
              <a:rPr lang="zh-CN" altLang="en-US" dirty="0" smtClean="0"/>
              <a:t> </a:t>
            </a:r>
          </a:p>
          <a:p>
            <a:pPr eaLnBrk="1" hangingPunct="1">
              <a:buFontTx/>
              <a:buNone/>
              <a:defRPr/>
            </a:pPr>
            <a:r>
              <a:rPr lang="zh-CN" alt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好男儿，要抓紧时间为国建功立业，不要空空将青春消磨，等年老时徒自悲切。</a:t>
            </a:r>
            <a:r>
              <a:rPr lang="zh-CN" altLang="en-US" sz="3600" dirty="0" smtClean="0"/>
              <a:t> </a:t>
            </a:r>
            <a:r>
              <a:rPr lang="zh-CN" altLang="en-US" sz="3600" b="1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85991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51050" y="2060575"/>
            <a:ext cx="5689600" cy="2303463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  <a:defRPr/>
            </a:pPr>
            <a:r>
              <a:rPr lang="zh-CN" altLang="en-US" sz="44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为国家杀敌的豪情</a:t>
            </a:r>
          </a:p>
          <a:p>
            <a:pPr eaLnBrk="1" hangingPunct="1">
              <a:buFontTx/>
              <a:buNone/>
              <a:defRPr/>
            </a:pPr>
            <a:endParaRPr lang="zh-CN" altLang="en-US" sz="4400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buFontTx/>
              <a:buNone/>
              <a:defRPr/>
            </a:pPr>
            <a:r>
              <a:rPr lang="zh-CN" altLang="en-US" sz="44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建功立业的急切心情</a:t>
            </a:r>
          </a:p>
        </p:txBody>
      </p:sp>
      <p:sp>
        <p:nvSpPr>
          <p:cNvPr id="10243" name="AutoShape 4"/>
          <p:cNvSpPr>
            <a:spLocks/>
          </p:cNvSpPr>
          <p:nvPr/>
        </p:nvSpPr>
        <p:spPr bwMode="auto">
          <a:xfrm>
            <a:off x="1619250" y="1844675"/>
            <a:ext cx="504825" cy="2782888"/>
          </a:xfrm>
          <a:prstGeom prst="leftBrace">
            <a:avLst>
              <a:gd name="adj1" fmla="val 45938"/>
              <a:gd name="adj2" fmla="val 50000"/>
            </a:avLst>
          </a:prstGeom>
          <a:noFill/>
          <a:ln w="349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323850" y="2811463"/>
            <a:ext cx="13049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400" b="1">
                <a:effectLst>
                  <a:outerShdw blurRad="38100" dist="38100" dir="2700000" algn="tl">
                    <a:srgbClr val="C0C0C0"/>
                  </a:outerShdw>
                </a:effectLst>
              </a:rPr>
              <a:t>上阕</a:t>
            </a:r>
          </a:p>
        </p:txBody>
      </p:sp>
      <p:sp>
        <p:nvSpPr>
          <p:cNvPr id="10245" name="Text Box 6"/>
          <p:cNvSpPr txBox="1">
            <a:spLocks noChangeArrowheads="1"/>
          </p:cNvSpPr>
          <p:nvPr/>
        </p:nvSpPr>
        <p:spPr bwMode="auto">
          <a:xfrm>
            <a:off x="7885113" y="3213100"/>
            <a:ext cx="914400" cy="29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just" eaLnBrk="1" hangingPunct="1"/>
            <a:endParaRPr lang="en-US"/>
          </a:p>
        </p:txBody>
      </p:sp>
      <p:sp>
        <p:nvSpPr>
          <p:cNvPr id="10246" name="AutoShape 7"/>
          <p:cNvSpPr>
            <a:spLocks/>
          </p:cNvSpPr>
          <p:nvPr/>
        </p:nvSpPr>
        <p:spPr bwMode="auto">
          <a:xfrm flipH="1">
            <a:off x="7235825" y="1916113"/>
            <a:ext cx="430213" cy="2782887"/>
          </a:xfrm>
          <a:prstGeom prst="leftBrace">
            <a:avLst>
              <a:gd name="adj1" fmla="val 53905"/>
              <a:gd name="adj2" fmla="val 50000"/>
            </a:avLst>
          </a:prstGeom>
          <a:noFill/>
          <a:ln w="349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7812088" y="2133600"/>
            <a:ext cx="854075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pPr>
              <a:defRPr/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壮志难酬</a:t>
            </a:r>
          </a:p>
        </p:txBody>
      </p:sp>
    </p:spTree>
    <p:extLst>
      <p:ext uri="{BB962C8B-B14F-4D97-AF65-F5344CB8AC3E}">
        <p14:creationId xmlns:p14="http://schemas.microsoft.com/office/powerpoint/2010/main" val="2168295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/>
          <p:cNvPicPr>
            <a:picLocks noChangeAspect="1" noChangeArrowheads="1"/>
          </p:cNvPicPr>
          <p:nvPr/>
        </p:nvPicPr>
        <p:blipFill>
          <a:blip r:embed="rId2">
            <a:lum bright="54000" contrast="-24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8231187" cy="846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692150"/>
            <a:ext cx="8229600" cy="5616575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zh-CN" altLang="en-US" sz="4400" b="1" u="sng" dirty="0" smtClean="0">
                <a:latin typeface="宋体" pitchFamily="2" charset="-122"/>
              </a:rPr>
              <a:t>靖</a:t>
            </a:r>
            <a:r>
              <a:rPr lang="zh-CN" altLang="en-US" sz="4400" b="1" dirty="0" smtClean="0">
                <a:latin typeface="宋体" pitchFamily="2" charset="-122"/>
              </a:rPr>
              <a:t>（</a:t>
            </a:r>
            <a:r>
              <a:rPr lang="en-US" altLang="zh-CN" sz="4400" b="1" dirty="0" err="1" smtClean="0">
                <a:latin typeface="宋体" pitchFamily="2" charset="-122"/>
              </a:rPr>
              <a:t>jìng</a:t>
            </a:r>
            <a:r>
              <a:rPr lang="zh-CN" altLang="en-US" sz="4400" b="1" dirty="0" smtClean="0">
                <a:latin typeface="宋体" pitchFamily="2" charset="-122"/>
              </a:rPr>
              <a:t>）</a:t>
            </a:r>
            <a:r>
              <a:rPr lang="zh-CN" altLang="en-US" sz="4400" b="1" u="sng" dirty="0" smtClean="0">
                <a:latin typeface="宋体" pitchFamily="2" charset="-122"/>
              </a:rPr>
              <a:t>康耻</a:t>
            </a:r>
            <a:r>
              <a:rPr lang="zh-CN" altLang="en-US" sz="4400" b="1" dirty="0" smtClean="0">
                <a:latin typeface="宋体" pitchFamily="2" charset="-122"/>
              </a:rPr>
              <a:t>，</a:t>
            </a:r>
            <a:r>
              <a:rPr lang="zh-CN" altLang="en-US" sz="4400" b="1" u="sng" dirty="0" smtClean="0">
                <a:latin typeface="宋体" pitchFamily="2" charset="-122"/>
              </a:rPr>
              <a:t>犹未雪</a:t>
            </a:r>
            <a:r>
              <a:rPr lang="zh-CN" altLang="en-US" sz="4400" b="1" dirty="0" smtClean="0">
                <a:latin typeface="宋体" pitchFamily="2" charset="-122"/>
              </a:rPr>
              <a:t>；</a:t>
            </a:r>
          </a:p>
          <a:p>
            <a:pPr eaLnBrk="1" hangingPunct="1">
              <a:buFontTx/>
              <a:buNone/>
              <a:defRPr/>
            </a:pPr>
            <a:r>
              <a:rPr lang="zh-CN" altLang="en-US" sz="2800" b="1" dirty="0" smtClean="0">
                <a:solidFill>
                  <a:srgbClr val="000099"/>
                </a:solidFill>
              </a:rPr>
              <a:t>徽宗、钦宗两个皇帝被金人俘虏北去的奇耻大辱</a:t>
            </a:r>
            <a:r>
              <a:rPr lang="zh-CN" altLang="en-US" dirty="0" smtClean="0">
                <a:solidFill>
                  <a:srgbClr val="000099"/>
                </a:solidFill>
              </a:rPr>
              <a:t> </a:t>
            </a:r>
            <a:r>
              <a:rPr lang="zh-CN" altLang="en-US" sz="2800" b="1" dirty="0" smtClean="0">
                <a:solidFill>
                  <a:srgbClr val="000099"/>
                </a:solidFill>
                <a:latin typeface="宋体" pitchFamily="2" charset="-122"/>
              </a:rPr>
              <a:t>                                                </a:t>
            </a:r>
          </a:p>
          <a:p>
            <a:pPr eaLnBrk="1" hangingPunct="1">
              <a:buFontTx/>
              <a:buNone/>
              <a:defRPr/>
            </a:pPr>
            <a:r>
              <a:rPr lang="zh-CN" altLang="en-US" sz="2800" b="1" dirty="0" smtClean="0">
                <a:solidFill>
                  <a:srgbClr val="000099"/>
                </a:solidFill>
                <a:latin typeface="宋体" pitchFamily="2" charset="-122"/>
              </a:rPr>
              <a:t>                         指还没有报仇雪恨 </a:t>
            </a:r>
          </a:p>
          <a:p>
            <a:pPr eaLnBrk="1" hangingPunct="1">
              <a:buFontTx/>
              <a:buNone/>
              <a:defRPr/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靖康年间的奇耻大辱，至今还没有洗雪。</a:t>
            </a:r>
            <a:endParaRPr lang="zh-CN" altLang="en-US" sz="44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  <a:p>
            <a:pPr eaLnBrk="1" hangingPunct="1">
              <a:buFontTx/>
              <a:buNone/>
              <a:defRPr/>
            </a:pPr>
            <a:endParaRPr lang="zh-CN" altLang="en-US" sz="4400" b="1" dirty="0" smtClean="0">
              <a:latin typeface="宋体" pitchFamily="2" charset="-122"/>
            </a:endParaRPr>
          </a:p>
          <a:p>
            <a:pPr eaLnBrk="1" hangingPunct="1">
              <a:buFontTx/>
              <a:buNone/>
              <a:defRPr/>
            </a:pPr>
            <a:r>
              <a:rPr lang="zh-CN" altLang="en-US" sz="4400" b="1" dirty="0" smtClean="0">
                <a:latin typeface="宋体" pitchFamily="2" charset="-122"/>
              </a:rPr>
              <a:t>臣子恨，何时灭？</a:t>
            </a:r>
          </a:p>
          <a:p>
            <a:pPr eaLnBrk="1" hangingPunct="1">
              <a:buFontTx/>
              <a:buNone/>
              <a:defRPr/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作为国家臣子的愤恨，何时才能止息呢？ </a:t>
            </a:r>
            <a:r>
              <a:rPr lang="zh-CN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/>
            </a:r>
            <a:br>
              <a:rPr lang="zh-CN" alt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</a:br>
            <a:r>
              <a:rPr lang="zh-CN" altLang="en-US" sz="4400" b="1" dirty="0" smtClean="0">
                <a:latin typeface="宋体" pitchFamily="2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16598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/>
          <p:cNvPicPr>
            <a:picLocks noChangeAspect="1" noChangeArrowheads="1"/>
          </p:cNvPicPr>
          <p:nvPr/>
        </p:nvPicPr>
        <p:blipFill>
          <a:blip r:embed="rId2">
            <a:lum bright="54000" contrast="-24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8231187" cy="846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476250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buFontTx/>
              <a:buNone/>
              <a:defRPr/>
            </a:pPr>
            <a:r>
              <a:rPr lang="zh-CN" altLang="en-US" sz="4400" b="1" dirty="0" smtClean="0">
                <a:latin typeface="宋体" pitchFamily="2" charset="-122"/>
              </a:rPr>
              <a:t>驾</a:t>
            </a:r>
            <a:r>
              <a:rPr lang="zh-CN" altLang="en-US" sz="4400" b="1" u="sng" dirty="0" smtClean="0">
                <a:latin typeface="宋体" pitchFamily="2" charset="-122"/>
              </a:rPr>
              <a:t>长车</a:t>
            </a:r>
            <a:r>
              <a:rPr lang="zh-CN" altLang="en-US" sz="4400" b="1" dirty="0" smtClean="0">
                <a:latin typeface="宋体" pitchFamily="2" charset="-122"/>
              </a:rPr>
              <a:t>，踏破</a:t>
            </a:r>
            <a:r>
              <a:rPr lang="zh-CN" altLang="en-US" sz="4400" b="1" u="sng" dirty="0" smtClean="0">
                <a:latin typeface="宋体" pitchFamily="2" charset="-122"/>
              </a:rPr>
              <a:t>贺兰山</a:t>
            </a:r>
            <a:r>
              <a:rPr lang="zh-CN" altLang="en-US" sz="4400" b="1" dirty="0" smtClean="0">
                <a:latin typeface="宋体" pitchFamily="2" charset="-122"/>
              </a:rPr>
              <a:t>缺！</a:t>
            </a:r>
          </a:p>
          <a:p>
            <a:pPr eaLnBrk="1" hangingPunct="1">
              <a:buFontTx/>
              <a:buNone/>
              <a:defRPr/>
            </a:pPr>
            <a:r>
              <a:rPr lang="zh-CN" altLang="en-US" sz="2800" b="1" dirty="0" smtClean="0">
                <a:solidFill>
                  <a:schemeClr val="accent2"/>
                </a:solidFill>
              </a:rPr>
              <a:t>古代的战车叫长车      此处借指金人所在地</a:t>
            </a:r>
            <a:r>
              <a:rPr lang="zh-CN" altLang="en-US" dirty="0" smtClean="0"/>
              <a:t> </a:t>
            </a:r>
            <a:endParaRPr lang="zh-CN" altLang="en-US" sz="2800" b="1" dirty="0" smtClean="0">
              <a:solidFill>
                <a:schemeClr val="accent2"/>
              </a:solidFill>
              <a:latin typeface="宋体" pitchFamily="2" charset="-122"/>
            </a:endParaRPr>
          </a:p>
          <a:p>
            <a:pPr eaLnBrk="1" hangingPunct="1">
              <a:buFontTx/>
              <a:buNone/>
              <a:defRPr/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我要驾上战车，踏破贺兰山的关口。</a:t>
            </a:r>
            <a:r>
              <a:rPr lang="zh-CN" altLang="en-US" sz="4400" b="1" dirty="0" smtClean="0">
                <a:latin typeface="宋体" pitchFamily="2" charset="-122"/>
              </a:rPr>
              <a:t> </a:t>
            </a:r>
          </a:p>
          <a:p>
            <a:pPr eaLnBrk="1" hangingPunct="1">
              <a:buFontTx/>
              <a:buNone/>
              <a:defRPr/>
            </a:pPr>
            <a:endParaRPr lang="zh-CN" altLang="en-US" sz="4400" b="1" dirty="0" smtClean="0">
              <a:latin typeface="宋体" pitchFamily="2" charset="-122"/>
            </a:endParaRPr>
          </a:p>
          <a:p>
            <a:pPr eaLnBrk="1" hangingPunct="1">
              <a:buFontTx/>
              <a:buNone/>
              <a:defRPr/>
            </a:pPr>
            <a:r>
              <a:rPr lang="zh-CN" altLang="en-US" sz="4400" b="1" dirty="0" smtClean="0">
                <a:latin typeface="宋体" pitchFamily="2" charset="-122"/>
              </a:rPr>
              <a:t>壮志饥餐胡虏肉，笑谈渴饮匈奴</a:t>
            </a:r>
          </a:p>
          <a:p>
            <a:pPr eaLnBrk="1" hangingPunct="1">
              <a:buFontTx/>
              <a:buNone/>
              <a:defRPr/>
            </a:pPr>
            <a:r>
              <a:rPr lang="zh-CN" altLang="en-US" sz="4400" b="1" dirty="0" smtClean="0">
                <a:latin typeface="宋体" pitchFamily="2" charset="-122"/>
              </a:rPr>
              <a:t>血。</a:t>
            </a:r>
          </a:p>
          <a:p>
            <a:pPr eaLnBrk="1" hangingPunct="1">
              <a:buFontTx/>
              <a:buNone/>
              <a:defRPr/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我满怀壮志，发誓喝敌人的鲜血，吃敌人的</a:t>
            </a:r>
          </a:p>
          <a:p>
            <a:pPr eaLnBrk="1" hangingPunct="1">
              <a:buFontTx/>
              <a:buNone/>
              <a:defRPr/>
            </a:pPr>
            <a:r>
              <a:rPr lang="zh-CN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肉。</a:t>
            </a:r>
          </a:p>
        </p:txBody>
      </p:sp>
    </p:spTree>
    <p:extLst>
      <p:ext uri="{BB962C8B-B14F-4D97-AF65-F5344CB8AC3E}">
        <p14:creationId xmlns:p14="http://schemas.microsoft.com/office/powerpoint/2010/main" val="2313332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/>
          <p:cNvPicPr>
            <a:picLocks noChangeAspect="1" noChangeArrowheads="1"/>
          </p:cNvPicPr>
          <p:nvPr/>
        </p:nvPicPr>
        <p:blipFill>
          <a:blip r:embed="rId2">
            <a:lum bright="54000" contrast="-24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8231187" cy="846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836613"/>
            <a:ext cx="8229600" cy="4525962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zh-CN" altLang="en-US" sz="4400" b="1" smtClean="0">
                <a:latin typeface="宋体" pitchFamily="2" charset="-122"/>
              </a:rPr>
              <a:t>待从头，收拾旧山河，朝</a:t>
            </a:r>
            <a:r>
              <a:rPr lang="zh-CN" altLang="en-US" sz="4400" b="1" u="sng" smtClean="0">
                <a:latin typeface="宋体" pitchFamily="2" charset="-122"/>
              </a:rPr>
              <a:t>天阙</a:t>
            </a:r>
            <a:r>
              <a:rPr lang="zh-CN" altLang="en-US" sz="4400" b="1" smtClean="0">
                <a:latin typeface="宋体" pitchFamily="2" charset="-122"/>
              </a:rPr>
              <a:t>！</a:t>
            </a:r>
          </a:p>
          <a:p>
            <a:pPr eaLnBrk="1" hangingPunct="1">
              <a:buFontTx/>
              <a:buNone/>
              <a:defRPr/>
            </a:pPr>
            <a:r>
              <a:rPr lang="zh-CN" altLang="en-US" sz="4400" b="1" smtClean="0">
                <a:latin typeface="宋体" pitchFamily="2" charset="-122"/>
              </a:rPr>
              <a:t>                     </a:t>
            </a:r>
            <a:r>
              <a:rPr lang="zh-CN" altLang="en-US" sz="2800" b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itchFamily="2" charset="-122"/>
              </a:rPr>
              <a:t>皇帝的宫殿 </a:t>
            </a:r>
          </a:p>
          <a:p>
            <a:pPr eaLnBrk="1" hangingPunct="1">
              <a:buFontTx/>
              <a:buNone/>
              <a:defRPr/>
            </a:pPr>
            <a:r>
              <a:rPr lang="zh-CN" altLang="en-US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待我重新收复旧日山河，再带着捷报向国家</a:t>
            </a:r>
          </a:p>
          <a:p>
            <a:pPr eaLnBrk="1" hangingPunct="1">
              <a:buFontTx/>
              <a:buNone/>
              <a:defRPr/>
            </a:pPr>
            <a:r>
              <a:rPr lang="zh-CN" altLang="en-US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报告胜利的消息。 </a:t>
            </a:r>
            <a:endParaRPr lang="zh-CN" altLang="en-US" sz="2800" b="1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</a:endParaRPr>
          </a:p>
          <a:p>
            <a:pPr eaLnBrk="1" hangingPunct="1">
              <a:defRPr/>
            </a:pPr>
            <a:endParaRPr lang="zh-CN" altLang="en-US" sz="2800" b="1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44778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051050" y="2060575"/>
            <a:ext cx="5905500" cy="2303463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zh-CN" altLang="en-US" sz="4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对金掠夺者的深仇大恨</a:t>
            </a:r>
            <a:r>
              <a:rPr lang="zh-CN" altLang="en-US" sz="4000" smtClean="0"/>
              <a:t> </a:t>
            </a:r>
            <a:endParaRPr lang="zh-CN" altLang="en-US" sz="4000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buFontTx/>
              <a:buNone/>
              <a:defRPr/>
            </a:pPr>
            <a:r>
              <a:rPr lang="zh-CN" altLang="en-US" sz="4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统一祖国的殷切愿望</a:t>
            </a:r>
            <a:r>
              <a:rPr lang="zh-CN" altLang="en-US" sz="4000" smtClean="0"/>
              <a:t> </a:t>
            </a:r>
            <a:endParaRPr lang="zh-CN" altLang="en-US" sz="4000" b="1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buFontTx/>
              <a:buNone/>
              <a:defRPr/>
            </a:pPr>
            <a:r>
              <a:rPr lang="zh-CN" altLang="en-US" sz="40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忠于祖国的赤诚之心</a:t>
            </a:r>
            <a:r>
              <a:rPr lang="zh-CN" altLang="en-US" sz="4000" smtClean="0"/>
              <a:t> </a:t>
            </a:r>
          </a:p>
        </p:txBody>
      </p:sp>
      <p:sp>
        <p:nvSpPr>
          <p:cNvPr id="14339" name="AutoShape 3"/>
          <p:cNvSpPr>
            <a:spLocks/>
          </p:cNvSpPr>
          <p:nvPr/>
        </p:nvSpPr>
        <p:spPr bwMode="auto">
          <a:xfrm>
            <a:off x="1619250" y="1844675"/>
            <a:ext cx="504825" cy="2782888"/>
          </a:xfrm>
          <a:prstGeom prst="leftBrace">
            <a:avLst>
              <a:gd name="adj1" fmla="val 45938"/>
              <a:gd name="adj2" fmla="val 50000"/>
            </a:avLst>
          </a:prstGeom>
          <a:noFill/>
          <a:ln w="349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323850" y="2811463"/>
            <a:ext cx="13049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4400" b="1">
                <a:effectLst>
                  <a:outerShdw blurRad="38100" dist="38100" dir="2700000" algn="tl">
                    <a:srgbClr val="C0C0C0"/>
                  </a:outerShdw>
                </a:effectLst>
              </a:rPr>
              <a:t>下阕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7885113" y="3213100"/>
            <a:ext cx="914400" cy="29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just" eaLnBrk="1" hangingPunct="1"/>
            <a:endParaRPr lang="en-US"/>
          </a:p>
        </p:txBody>
      </p:sp>
      <p:sp>
        <p:nvSpPr>
          <p:cNvPr id="14342" name="AutoShape 6"/>
          <p:cNvSpPr>
            <a:spLocks/>
          </p:cNvSpPr>
          <p:nvPr/>
        </p:nvSpPr>
        <p:spPr bwMode="auto">
          <a:xfrm flipH="1">
            <a:off x="7235825" y="1916113"/>
            <a:ext cx="430213" cy="2782887"/>
          </a:xfrm>
          <a:prstGeom prst="leftBrace">
            <a:avLst>
              <a:gd name="adj1" fmla="val 53905"/>
              <a:gd name="adj2" fmla="val 50000"/>
            </a:avLst>
          </a:prstGeom>
          <a:noFill/>
          <a:ln w="349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7812088" y="2133600"/>
            <a:ext cx="854075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pPr>
              <a:defRPr/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怀古伤己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124075" y="5013176"/>
            <a:ext cx="4896197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>
                <a:latin typeface="黑体" pitchFamily="49" charset="-122"/>
                <a:ea typeface="黑体" pitchFamily="49" charset="-122"/>
              </a:rPr>
              <a:t>爱国精神</a:t>
            </a:r>
            <a:endParaRPr lang="en-MY" sz="4000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80988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课文分析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zh-CN" altLang="en-US" sz="3600" b="1" dirty="0" smtClean="0"/>
              <a:t>上片凸现出一个顶天立地的英雄形象。</a:t>
            </a:r>
            <a:endParaRPr lang="en-US" altLang="zh-CN" sz="3600" b="1" dirty="0" smtClean="0"/>
          </a:p>
          <a:p>
            <a:r>
              <a:rPr lang="zh-CN" altLang="en-US" sz="3600" b="1" dirty="0" smtClean="0"/>
              <a:t>下片“靖康耻”四句，表明不忘国耻。</a:t>
            </a:r>
            <a:endParaRPr lang="en-US" altLang="zh-CN" sz="3600" b="1" dirty="0" smtClean="0"/>
          </a:p>
          <a:p>
            <a:pPr marL="0" indent="0">
              <a:buNone/>
            </a:pPr>
            <a:r>
              <a:rPr lang="zh-CN" altLang="en-US" sz="3600" b="1" dirty="0" smtClean="0"/>
              <a:t>“驾长车”四句表达了对敌人万分的愤恨、必胜的信心和乐观、无畏的豪情。</a:t>
            </a:r>
            <a:endParaRPr lang="en-US" altLang="zh-CN" sz="3600" b="1" dirty="0" smtClean="0"/>
          </a:p>
          <a:p>
            <a:pPr marL="0" indent="0">
              <a:buNone/>
            </a:pPr>
            <a:r>
              <a:rPr lang="zh-CN" altLang="en-US" sz="3600" b="1" dirty="0"/>
              <a:t>最后两</a:t>
            </a:r>
            <a:r>
              <a:rPr lang="zh-CN" altLang="en-US" sz="3600" b="1" dirty="0" smtClean="0"/>
              <a:t>句，以收复国土为愿，体现了他对国家的忠诚。</a:t>
            </a:r>
            <a:endParaRPr lang="en-US" altLang="zh-CN" sz="3600" b="1" dirty="0" smtClean="0"/>
          </a:p>
          <a:p>
            <a:pPr marL="0" indent="0">
              <a:buNone/>
            </a:pPr>
            <a:r>
              <a:rPr lang="zh-CN" altLang="en-US" sz="3600" b="1" dirty="0"/>
              <a:t>下</a:t>
            </a:r>
            <a:r>
              <a:rPr lang="zh-CN" altLang="en-US" sz="3600" b="1" dirty="0" smtClean="0"/>
              <a:t>片直抒精忠报国的豪情壮志。</a:t>
            </a:r>
            <a:endParaRPr lang="en-MY" sz="3600" b="1" dirty="0"/>
          </a:p>
        </p:txBody>
      </p:sp>
    </p:spTree>
    <p:extLst>
      <p:ext uri="{BB962C8B-B14F-4D97-AF65-F5344CB8AC3E}">
        <p14:creationId xmlns:p14="http://schemas.microsoft.com/office/powerpoint/2010/main" val="203137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写作特点</a:t>
            </a:r>
            <a:endParaRPr lang="en-MY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altLang="zh-CN" sz="3600" b="1" dirty="0" smtClean="0"/>
              <a:t>1. </a:t>
            </a:r>
            <a:r>
              <a:rPr lang="zh-CN" altLang="en-US" sz="3600" b="1" dirty="0" smtClean="0"/>
              <a:t>从外貌到内心世界，层层刻画，展现出一个民族英雄的自我形象。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2. </a:t>
            </a:r>
            <a:r>
              <a:rPr lang="zh-CN" altLang="en-US" sz="3600" b="1" dirty="0" smtClean="0"/>
              <a:t>语句精警，“三十”二句、“莫等闲”二句、“壮志”二句等都成了后人常用的豪言壮语。</a:t>
            </a:r>
            <a:endParaRPr lang="en-US" altLang="zh-CN" sz="3600" b="1" dirty="0" smtClean="0"/>
          </a:p>
          <a:p>
            <a:r>
              <a:rPr lang="en-US" altLang="zh-CN" sz="3600" b="1" dirty="0" smtClean="0"/>
              <a:t>3. </a:t>
            </a:r>
            <a:r>
              <a:rPr lang="zh-CN" altLang="en-US" sz="3600" b="1" dirty="0" smtClean="0"/>
              <a:t>善用夸张手法。如“怒发冲冠”、“踏破贺兰山缺”“壮志”二句等。</a:t>
            </a:r>
            <a:endParaRPr lang="en-MY" sz="3600" b="1" dirty="0"/>
          </a:p>
        </p:txBody>
      </p:sp>
    </p:spTree>
    <p:extLst>
      <p:ext uri="{BB962C8B-B14F-4D97-AF65-F5344CB8AC3E}">
        <p14:creationId xmlns:p14="http://schemas.microsoft.com/office/powerpoint/2010/main" val="30743307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132856"/>
            <a:ext cx="8229600" cy="1143000"/>
          </a:xfrm>
        </p:spPr>
        <p:txBody>
          <a:bodyPr/>
          <a:lstStyle/>
          <a:p>
            <a:r>
              <a:rPr lang="zh-CN" altLang="en-US" b="1" dirty="0"/>
              <a:t>练习</a:t>
            </a:r>
            <a:endParaRPr lang="en-MY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16618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899592" y="404664"/>
            <a:ext cx="7313613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zh-CN" altLang="en-US" dirty="0">
                <a:latin typeface="黑体" pitchFamily="49" charset="-122"/>
                <a:ea typeface="黑体" pitchFamily="49" charset="-122"/>
              </a:rPr>
              <a:t>请指出词中突出表现对敌人愤恨的句子，并解释之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dirty="0" smtClean="0">
              <a:solidFill>
                <a:schemeClr val="accent6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9592" y="1700808"/>
            <a:ext cx="7769225" cy="4572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eaLnBrk="1" hangingPunct="1"/>
            <a:endParaRPr lang="zh-CN" altLang="en-US" sz="2000" dirty="0" smtClean="0"/>
          </a:p>
          <a:p>
            <a:pPr eaLnBrk="1" hangingPunct="1"/>
            <a:r>
              <a:rPr lang="zh-CN" altLang="en-US" sz="3800" b="1" dirty="0" smtClean="0">
                <a:solidFill>
                  <a:schemeClr val="tx1"/>
                </a:solidFill>
              </a:rPr>
              <a:t>壮志饥餐俘虏肉，笑谈渴饮匈奴血。</a:t>
            </a:r>
          </a:p>
          <a:p>
            <a:pPr eaLnBrk="1" hangingPunct="1"/>
            <a:endParaRPr lang="zh-CN" altLang="en-US" sz="2000" b="1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zh-CN" altLang="en-US" sz="2800" b="1" dirty="0" smtClean="0">
                <a:solidFill>
                  <a:schemeClr val="tx1"/>
                </a:solidFill>
              </a:rPr>
              <a:t>吃肉、饮血，是用夸张的手法，表现出了极度的怨恨。此愤恨是对入侵的金兵，而不是对所有匈奴人。笑谈却显示出作者的乐观和战胜敌人的决心</a:t>
            </a:r>
          </a:p>
        </p:txBody>
      </p:sp>
    </p:spTree>
    <p:extLst>
      <p:ext uri="{BB962C8B-B14F-4D97-AF65-F5344CB8AC3E}">
        <p14:creationId xmlns:p14="http://schemas.microsoft.com/office/powerpoint/2010/main" val="532123440"/>
      </p:ext>
    </p:extLst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096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96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6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40963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836712"/>
            <a:ext cx="822960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altLang="zh-CN" dirty="0">
                <a:latin typeface="黑体" pitchFamily="49" charset="-122"/>
                <a:ea typeface="黑体" pitchFamily="49" charset="-122"/>
              </a:rPr>
              <a:t>“</a:t>
            </a:r>
            <a:r>
              <a:rPr lang="zh-CN" altLang="en-US" dirty="0">
                <a:latin typeface="黑体" pitchFamily="49" charset="-122"/>
                <a:ea typeface="黑体" pitchFamily="49" charset="-122"/>
              </a:rPr>
              <a:t>莫等闲，白了少年头、空悲切”表现了岳飞什么心情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？</a:t>
            </a:r>
            <a:endParaRPr lang="zh-CN" altLang="en-US" dirty="0" smtClean="0">
              <a:solidFill>
                <a:schemeClr val="accent6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780928"/>
            <a:ext cx="8229600" cy="334523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endParaRPr lang="zh-CN" altLang="en-US" sz="4000" b="1" dirty="0" smtClean="0">
              <a:solidFill>
                <a:schemeClr val="tx1"/>
              </a:solidFill>
            </a:endParaRPr>
          </a:p>
          <a:p>
            <a:pPr eaLnBrk="1" hangingPunct="1"/>
            <a:r>
              <a:rPr lang="zh-CN" altLang="en-US" sz="4000" b="1" dirty="0" smtClean="0">
                <a:solidFill>
                  <a:schemeClr val="tx1"/>
                </a:solidFill>
              </a:rPr>
              <a:t>表现了岳飞珍惜年华，为国家建功立业，发奋图强的精神</a:t>
            </a:r>
          </a:p>
        </p:txBody>
      </p:sp>
    </p:spTree>
    <p:extLst>
      <p:ext uri="{BB962C8B-B14F-4D97-AF65-F5344CB8AC3E}">
        <p14:creationId xmlns:p14="http://schemas.microsoft.com/office/powerpoint/2010/main" val="1487292092"/>
      </p:ext>
    </p:extLst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198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98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98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41987" grpId="0" build="p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</TotalTime>
  <Words>989</Words>
  <Application>Microsoft Office PowerPoint</Application>
  <PresentationFormat>On-screen Show (4:3)</PresentationFormat>
  <Paragraphs>77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满江红</vt:lpstr>
      <vt:lpstr>《满江红》</vt:lpstr>
      <vt:lpstr>《满江红》</vt:lpstr>
      <vt:lpstr>主题思想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课文分析</vt:lpstr>
      <vt:lpstr>写作特点</vt:lpstr>
      <vt:lpstr>练习</vt:lpstr>
      <vt:lpstr>请指出词中突出表现对敌人愤恨的句子，并解释之。</vt:lpstr>
      <vt:lpstr>“莫等闲，白了少年头、空悲切”表现了岳飞什么心情？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yan</dc:creator>
  <cp:lastModifiedBy>yan</cp:lastModifiedBy>
  <cp:revision>7</cp:revision>
  <dcterms:created xsi:type="dcterms:W3CDTF">2013-04-22T01:14:25Z</dcterms:created>
  <dcterms:modified xsi:type="dcterms:W3CDTF">2013-04-25T04:32:51Z</dcterms:modified>
</cp:coreProperties>
</file>