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DDA4-86E0-4FBF-BE7B-D9E93B9428E1}" type="datetimeFigureOut">
              <a:rPr lang="en-MY" smtClean="0"/>
              <a:t>28/2/2013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37FF-C887-4B30-A27C-1136787E5EE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963907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DDA4-86E0-4FBF-BE7B-D9E93B9428E1}" type="datetimeFigureOut">
              <a:rPr lang="en-MY" smtClean="0"/>
              <a:t>28/2/2013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37FF-C887-4B30-A27C-1136787E5EE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46010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DDA4-86E0-4FBF-BE7B-D9E93B9428E1}" type="datetimeFigureOut">
              <a:rPr lang="en-MY" smtClean="0"/>
              <a:t>28/2/2013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37FF-C887-4B30-A27C-1136787E5EE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951694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DDA4-86E0-4FBF-BE7B-D9E93B9428E1}" type="datetimeFigureOut">
              <a:rPr lang="en-MY" smtClean="0"/>
              <a:t>28/2/2013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37FF-C887-4B30-A27C-1136787E5EE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045872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DDA4-86E0-4FBF-BE7B-D9E93B9428E1}" type="datetimeFigureOut">
              <a:rPr lang="en-MY" smtClean="0"/>
              <a:t>28/2/2013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37FF-C887-4B30-A27C-1136787E5EE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870933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DDA4-86E0-4FBF-BE7B-D9E93B9428E1}" type="datetimeFigureOut">
              <a:rPr lang="en-MY" smtClean="0"/>
              <a:t>28/2/2013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37FF-C887-4B30-A27C-1136787E5EE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46186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DDA4-86E0-4FBF-BE7B-D9E93B9428E1}" type="datetimeFigureOut">
              <a:rPr lang="en-MY" smtClean="0"/>
              <a:t>28/2/2013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37FF-C887-4B30-A27C-1136787E5EE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96894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DDA4-86E0-4FBF-BE7B-D9E93B9428E1}" type="datetimeFigureOut">
              <a:rPr lang="en-MY" smtClean="0"/>
              <a:t>28/2/2013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37FF-C887-4B30-A27C-1136787E5EE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65160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DDA4-86E0-4FBF-BE7B-D9E93B9428E1}" type="datetimeFigureOut">
              <a:rPr lang="en-MY" smtClean="0"/>
              <a:t>28/2/2013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37FF-C887-4B30-A27C-1136787E5EE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210814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DDA4-86E0-4FBF-BE7B-D9E93B9428E1}" type="datetimeFigureOut">
              <a:rPr lang="en-MY" smtClean="0"/>
              <a:t>28/2/2013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37FF-C887-4B30-A27C-1136787E5EE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673493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DDA4-86E0-4FBF-BE7B-D9E93B9428E1}" type="datetimeFigureOut">
              <a:rPr lang="en-MY" smtClean="0"/>
              <a:t>28/2/2013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37FF-C887-4B30-A27C-1136787E5EE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387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6FDDA4-86E0-4FBF-BE7B-D9E93B9428E1}" type="datetimeFigureOut">
              <a:rPr lang="en-MY" smtClean="0"/>
              <a:t>28/2/2013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837FF-C887-4B30-A27C-1136787E5EE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810227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800" dirty="0" smtClean="0">
                <a:latin typeface="黑体" pitchFamily="49" charset="-122"/>
                <a:ea typeface="黑体" pitchFamily="49" charset="-122"/>
              </a:rPr>
              <a:t>送杜少府之任蜀川</a:t>
            </a:r>
            <a:endParaRPr lang="en-MY" sz="48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solidFill>
                  <a:schemeClr val="accent1">
                    <a:lumMod val="50000"/>
                  </a:schemeClr>
                </a:solidFill>
              </a:rPr>
              <a:t>王勃</a:t>
            </a:r>
            <a:endParaRPr lang="en-MY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409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作者介绍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王勃，字子安，中国唐代文学家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3600" dirty="0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3600" dirty="0" smtClean="0">
              <a:latin typeface="黑体" pitchFamily="49" charset="-122"/>
              <a:ea typeface="黑体" pitchFamily="49" charset="-122"/>
            </a:endParaRPr>
          </a:p>
          <a:p>
            <a:pPr algn="ctr"/>
            <a:r>
              <a:rPr lang="zh-CN" altLang="en-US" sz="36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初唐四</a:t>
            </a:r>
            <a:r>
              <a:rPr lang="zh-CN" altLang="en-US" sz="36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杰：</a:t>
            </a:r>
            <a:endParaRPr lang="en-US" altLang="zh-CN" sz="3600" dirty="0" smtClean="0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  <a:p>
            <a:pPr marL="0" indent="0" algn="ctr">
              <a:buNone/>
            </a:pPr>
            <a:r>
              <a:rPr lang="zh-CN" altLang="en-US" sz="36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王</a:t>
            </a:r>
            <a:r>
              <a:rPr lang="zh-CN" altLang="en-US" sz="36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勃、杨炯、骆宾王、卢照邻。</a:t>
            </a:r>
            <a:endParaRPr lang="en-MY" sz="3600" dirty="0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5861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体裁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0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五言律诗。</a:t>
            </a:r>
            <a:endParaRPr lang="en-MY" sz="4000" dirty="0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720" y="3372176"/>
            <a:ext cx="41764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 dirty="0" smtClean="0">
                <a:latin typeface="方正隶二简体" pitchFamily="65" charset="-122"/>
                <a:ea typeface="方正隶二简体" pitchFamily="65" charset="-122"/>
              </a:rPr>
              <a:t>送别诗</a:t>
            </a:r>
            <a:endParaRPr lang="en-MY" sz="8000" b="1" dirty="0">
              <a:latin typeface="方正隶二简体" pitchFamily="65" charset="-122"/>
              <a:ea typeface="方正隶二简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88980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题解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68960"/>
            <a:ext cx="8229600" cy="3057203"/>
          </a:xfrm>
        </p:spPr>
        <p:txBody>
          <a:bodyPr/>
          <a:lstStyle/>
          <a:p>
            <a:r>
              <a:rPr lang="zh-CN" altLang="en-US" b="1" dirty="0" smtClean="0"/>
              <a:t>送：送别。</a:t>
            </a:r>
            <a:endParaRPr lang="en-US" altLang="zh-CN" b="1" dirty="0" smtClean="0"/>
          </a:p>
          <a:p>
            <a:r>
              <a:rPr lang="zh-CN" altLang="en-US" b="1" dirty="0" smtClean="0"/>
              <a:t>杜：姓氏，这里指王勃的朋友。</a:t>
            </a:r>
            <a:endParaRPr lang="en-US" altLang="zh-CN" b="1" dirty="0" smtClean="0"/>
          </a:p>
          <a:p>
            <a:r>
              <a:rPr lang="zh-CN" altLang="en-US" b="1" dirty="0" smtClean="0"/>
              <a:t>少府：官职，负责地方治安。</a:t>
            </a:r>
            <a:endParaRPr lang="en-US" altLang="zh-CN" b="1" dirty="0" smtClean="0"/>
          </a:p>
          <a:p>
            <a:r>
              <a:rPr lang="zh-CN" altLang="en-US" b="1" dirty="0" smtClean="0"/>
              <a:t>任：赴任、就职。</a:t>
            </a:r>
            <a:endParaRPr lang="en-US" altLang="zh-CN" b="1" dirty="0" smtClean="0"/>
          </a:p>
          <a:p>
            <a:r>
              <a:rPr lang="zh-CN" altLang="en-US" b="1" dirty="0"/>
              <a:t>蜀</a:t>
            </a:r>
            <a:r>
              <a:rPr lang="zh-CN" altLang="en-US" b="1" dirty="0" smtClean="0"/>
              <a:t>川：蜀州、四川。</a:t>
            </a:r>
            <a:endParaRPr lang="en-MY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31640" y="1844824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002060"/>
                </a:solidFill>
                <a:latin typeface="方正隶二简体" pitchFamily="65" charset="-122"/>
                <a:ea typeface="方正隶二简体" pitchFamily="65" charset="-122"/>
              </a:rPr>
              <a:t>送杜少府之任蜀川</a:t>
            </a:r>
            <a:endParaRPr lang="en-MY" sz="5400" dirty="0">
              <a:solidFill>
                <a:srgbClr val="002060"/>
              </a:solidFill>
              <a:latin typeface="方正隶二简体" pitchFamily="65" charset="-122"/>
              <a:ea typeface="方正隶二简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3740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主题思想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这首诗即</a:t>
            </a:r>
            <a:r>
              <a:rPr lang="zh-CN" altLang="en-US" sz="4000" b="1" dirty="0" smtClean="0">
                <a:solidFill>
                  <a:srgbClr val="C00000"/>
                </a:solidFill>
              </a:rPr>
              <a:t>离别之意</a:t>
            </a:r>
            <a:r>
              <a:rPr lang="zh-CN" altLang="en-US" sz="4000" b="1" dirty="0" smtClean="0"/>
              <a:t>，抒发对待友谊的真诚，表示了</a:t>
            </a:r>
            <a:r>
              <a:rPr lang="zh-CN" altLang="en-US" sz="4000" b="1" dirty="0" smtClean="0">
                <a:solidFill>
                  <a:srgbClr val="C00000"/>
                </a:solidFill>
              </a:rPr>
              <a:t>对友人的宽慰和劝勉</a:t>
            </a:r>
            <a:r>
              <a:rPr lang="zh-CN" altLang="en-US" sz="4000" b="1" dirty="0" smtClean="0"/>
              <a:t>，显示了诗人奋发有为的精神和</a:t>
            </a:r>
            <a:r>
              <a:rPr lang="zh-CN" altLang="en-US" sz="4000" b="1" dirty="0" smtClean="0">
                <a:solidFill>
                  <a:srgbClr val="C00000"/>
                </a:solidFill>
              </a:rPr>
              <a:t>开朗</a:t>
            </a:r>
            <a:r>
              <a:rPr lang="zh-CN" altLang="en-US" sz="4000" b="1" dirty="0" smtClean="0"/>
              <a:t>的胸襟。</a:t>
            </a:r>
            <a:endParaRPr lang="en-MY" sz="4000" b="1" dirty="0"/>
          </a:p>
        </p:txBody>
      </p:sp>
    </p:spTree>
    <p:extLst>
      <p:ext uri="{BB962C8B-B14F-4D97-AF65-F5344CB8AC3E}">
        <p14:creationId xmlns:p14="http://schemas.microsoft.com/office/powerpoint/2010/main" val="12225792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dirty="0" smtClean="0">
                <a:latin typeface="方正隶二简体" pitchFamily="65" charset="-122"/>
                <a:ea typeface="方正隶二简体" pitchFamily="65" charset="-122"/>
              </a:rPr>
              <a:t>城阙辅三秦，风烟望五津。</a:t>
            </a:r>
            <a:endParaRPr lang="en-MY" sz="5400" dirty="0">
              <a:latin typeface="方正隶二简体" pitchFamily="65" charset="-122"/>
              <a:ea typeface="方正隶二简体" pitchFamily="65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424936" cy="5400600"/>
          </a:xfrm>
        </p:spPr>
        <p:txBody>
          <a:bodyPr>
            <a:noAutofit/>
          </a:bodyPr>
          <a:lstStyle/>
          <a:p>
            <a:r>
              <a:rPr lang="zh-CN" altLang="en-US" b="1" dirty="0" smtClean="0"/>
              <a:t>城阙：长安。</a:t>
            </a:r>
            <a:endParaRPr lang="en-US" altLang="zh-CN" b="1" dirty="0" smtClean="0"/>
          </a:p>
          <a:p>
            <a:r>
              <a:rPr lang="zh-CN" altLang="en-US" b="1" dirty="0" smtClean="0"/>
              <a:t>辅：护卫。</a:t>
            </a:r>
            <a:endParaRPr lang="en-US" altLang="zh-CN" b="1" dirty="0" smtClean="0"/>
          </a:p>
          <a:p>
            <a:r>
              <a:rPr lang="zh-CN" altLang="en-US" b="1" dirty="0"/>
              <a:t>三</a:t>
            </a:r>
            <a:r>
              <a:rPr lang="zh-CN" altLang="en-US" b="1" dirty="0" smtClean="0"/>
              <a:t>秦：这里指长安附近。典故：项羽把关中一带分为雍、塞、翟三国，历史上就称为三秦。</a:t>
            </a:r>
            <a:endParaRPr lang="en-US" altLang="zh-CN" b="1" dirty="0" smtClean="0"/>
          </a:p>
          <a:p>
            <a:r>
              <a:rPr lang="zh-CN" altLang="en-US" b="1" dirty="0"/>
              <a:t>烽</a:t>
            </a:r>
            <a:r>
              <a:rPr lang="zh-CN" altLang="en-US" b="1" dirty="0" smtClean="0"/>
              <a:t>烟：烟雾弥漫。</a:t>
            </a:r>
            <a:endParaRPr lang="en-US" altLang="zh-CN" b="1" dirty="0" smtClean="0"/>
          </a:p>
          <a:p>
            <a:r>
              <a:rPr lang="zh-CN" altLang="en-US" b="1" dirty="0" smtClean="0"/>
              <a:t>望：远看。</a:t>
            </a:r>
            <a:endParaRPr lang="en-US" altLang="zh-CN" b="1" dirty="0" smtClean="0"/>
          </a:p>
          <a:p>
            <a:r>
              <a:rPr lang="zh-CN" altLang="en-US" b="1" dirty="0"/>
              <a:t>五</a:t>
            </a:r>
            <a:r>
              <a:rPr lang="zh-CN" altLang="en-US" b="1" dirty="0" smtClean="0"/>
              <a:t>津：这里指杜少府赴任的蜀川。典故：四川省当时有五个渡口：白华津、万里津、江首津、涉头津、江南津。</a:t>
            </a:r>
            <a:endParaRPr lang="en-MY" b="1" dirty="0"/>
          </a:p>
        </p:txBody>
      </p:sp>
    </p:spTree>
    <p:extLst>
      <p:ext uri="{BB962C8B-B14F-4D97-AF65-F5344CB8AC3E}">
        <p14:creationId xmlns:p14="http://schemas.microsoft.com/office/powerpoint/2010/main" val="4227598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一、二句：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交代</a:t>
            </a:r>
            <a:r>
              <a:rPr lang="zh-CN" altLang="en-US" sz="4000" b="1" dirty="0" smtClean="0">
                <a:solidFill>
                  <a:srgbClr val="C00000"/>
                </a:solidFill>
              </a:rPr>
              <a:t>送别的地点</a:t>
            </a:r>
            <a:r>
              <a:rPr lang="zh-CN" altLang="en-US" sz="4000" b="1" dirty="0" smtClean="0"/>
              <a:t>，和友人即将赴任的地方，含蓄表达了给友人送别的情意。</a:t>
            </a:r>
            <a:endParaRPr lang="en-MY" sz="4000" b="1" dirty="0"/>
          </a:p>
        </p:txBody>
      </p:sp>
    </p:spTree>
    <p:extLst>
      <p:ext uri="{BB962C8B-B14F-4D97-AF65-F5344CB8AC3E}">
        <p14:creationId xmlns:p14="http://schemas.microsoft.com/office/powerpoint/2010/main" val="3351514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dirty="0" smtClean="0">
                <a:latin typeface="方正隶二简体" pitchFamily="65" charset="-122"/>
                <a:ea typeface="方正隶二简体" pitchFamily="65" charset="-122"/>
              </a:rPr>
              <a:t>与君离别意，同是宦游人</a:t>
            </a:r>
            <a:endParaRPr lang="en-MY" sz="5400" dirty="0">
              <a:latin typeface="方正隶二简体" pitchFamily="65" charset="-122"/>
              <a:ea typeface="方正隶二简体" pitchFamily="65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836912"/>
          </a:xfrm>
        </p:spPr>
        <p:txBody>
          <a:bodyPr/>
          <a:lstStyle/>
          <a:p>
            <a:r>
              <a:rPr lang="zh-CN" altLang="en-US" b="1" dirty="0" smtClean="0"/>
              <a:t>宦游人：离开故乡外出谋求官职的人。</a:t>
            </a:r>
            <a:endParaRPr lang="en-US" altLang="zh-CN" b="1" dirty="0" smtClean="0"/>
          </a:p>
          <a:p>
            <a:r>
              <a:rPr lang="zh-CN" altLang="en-US" b="1" dirty="0" smtClean="0"/>
              <a:t>我和</a:t>
            </a:r>
            <a:r>
              <a:rPr lang="zh-CN" altLang="en-US" b="1" dirty="0" smtClean="0"/>
              <a:t>你都是离乡远游以求仕宦的人，你去蜀州，我留长安，去和留虽有不同，但此刻的惜别之意却是一样的。</a:t>
            </a:r>
            <a:endParaRPr lang="en-MY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4221088"/>
            <a:ext cx="7488832" cy="19389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三、四句：诗人抓住了与友人彼此处境相同，设身处地说出贴心的话，真是很能宽慰朋友的。</a:t>
            </a:r>
            <a:endParaRPr lang="en-MY" sz="4000" b="1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4496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dirty="0" smtClean="0">
                <a:latin typeface="方正隶二简体" pitchFamily="65" charset="-122"/>
                <a:ea typeface="方正隶二简体" pitchFamily="65" charset="-122"/>
              </a:rPr>
              <a:t>海内存知己，天涯若比邻。</a:t>
            </a:r>
            <a:endParaRPr lang="en-MY" sz="5400" dirty="0">
              <a:latin typeface="方正隶二简体" pitchFamily="65" charset="-122"/>
              <a:ea typeface="方正隶二简体" pitchFamily="65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lnSpcReduction="10000"/>
          </a:bodyPr>
          <a:lstStyle/>
          <a:p>
            <a:r>
              <a:rPr lang="zh-CN" altLang="en-US" sz="3600" b="1" dirty="0" smtClean="0"/>
              <a:t>海内：全国各地。</a:t>
            </a:r>
            <a:endParaRPr lang="en-US" altLang="zh-CN" sz="3600" b="1" dirty="0" smtClean="0"/>
          </a:p>
          <a:p>
            <a:r>
              <a:rPr lang="zh-CN" altLang="en-US" sz="3600" b="1" dirty="0"/>
              <a:t>知</a:t>
            </a:r>
            <a:r>
              <a:rPr lang="zh-CN" altLang="en-US" sz="3600" b="1" dirty="0" smtClean="0"/>
              <a:t>己：知心朋友。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比邻：近邻。</a:t>
            </a:r>
            <a:endParaRPr lang="en-US" altLang="zh-CN" sz="3600" b="1" dirty="0" smtClean="0"/>
          </a:p>
          <a:p>
            <a:endParaRPr lang="en-US" altLang="zh-CN" dirty="0" smtClean="0"/>
          </a:p>
          <a:p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转而安慰即将远行的友人。</a:t>
            </a:r>
            <a:endParaRPr lang="en-US" altLang="zh-CN" sz="36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600" dirty="0">
                <a:latin typeface="黑体" pitchFamily="49" charset="-122"/>
                <a:ea typeface="黑体" pitchFamily="49" charset="-122"/>
              </a:rPr>
              <a:t>我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们分手之后，虽然各在一方，但是不必悲伤。海内有着之心的朋友，即使远隔天涯，也像近邻一样。</a:t>
            </a:r>
            <a:endParaRPr lang="en-MY" sz="36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21985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五、六句：</a:t>
            </a:r>
            <a:endParaRPr lang="en-US" altLang="zh-CN" sz="4000" b="1" dirty="0">
              <a:latin typeface="黑体" pitchFamily="49" charset="-122"/>
              <a:ea typeface="黑体" pitchFamily="49" charset="-122"/>
            </a:endParaRPr>
          </a:p>
          <a:p>
            <a:pPr algn="just"/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诗句形象地描写了友谊的精神实质，朋友之间有了这样的认识，就能正确地对待因离别而带来的种种悲伤。</a:t>
            </a:r>
            <a:endParaRPr lang="en-MY" sz="4000" b="1" dirty="0">
              <a:latin typeface="黑体" pitchFamily="49" charset="-122"/>
              <a:ea typeface="黑体" pitchFamily="49" charset="-122"/>
            </a:endParaRPr>
          </a:p>
          <a:p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9143007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dirty="0" smtClean="0">
                <a:latin typeface="方正隶二简体" pitchFamily="65" charset="-122"/>
                <a:ea typeface="方正隶二简体" pitchFamily="65" charset="-122"/>
              </a:rPr>
              <a:t>无为在歧路，儿女共沾巾。</a:t>
            </a:r>
            <a:endParaRPr lang="en-MY" sz="5400" dirty="0">
              <a:latin typeface="方正隶二简体" pitchFamily="65" charset="-122"/>
              <a:ea typeface="方正隶二简体" pitchFamily="65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20888"/>
          </a:xfrm>
        </p:spPr>
        <p:txBody>
          <a:bodyPr/>
          <a:lstStyle/>
          <a:p>
            <a:r>
              <a:rPr lang="zh-CN" altLang="en-US" b="1" dirty="0" smtClean="0"/>
              <a:t>歧路：离别的地方。</a:t>
            </a:r>
            <a:endParaRPr lang="en-US" altLang="zh-CN" b="1" dirty="0" smtClean="0"/>
          </a:p>
          <a:p>
            <a:endParaRPr lang="en-US" b="1" dirty="0"/>
          </a:p>
          <a:p>
            <a:r>
              <a:rPr lang="zh-CN" altLang="en-US" b="1" dirty="0" smtClean="0"/>
              <a:t>不要在分手的地方，因离别而悲伤，就像那些青年男女一样地别泪沾巾。</a:t>
            </a:r>
            <a:endParaRPr lang="en-MY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27584" y="4365104"/>
            <a:ext cx="77768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七、八句：劝勉朋友以豁达的心境面对离别。</a:t>
            </a:r>
            <a:endParaRPr lang="en-MY" sz="4000" b="1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09808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668</Words>
  <Application>Microsoft Office PowerPoint</Application>
  <PresentationFormat>On-screen Show (4:3)</PresentationFormat>
  <Paragraphs>46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送杜少府之任蜀川</vt:lpstr>
      <vt:lpstr>作者介绍</vt:lpstr>
      <vt:lpstr>体裁</vt:lpstr>
      <vt:lpstr>题解</vt:lpstr>
      <vt:lpstr>主题思想</vt:lpstr>
      <vt:lpstr>城阙辅三秦，风烟望五津。</vt:lpstr>
      <vt:lpstr>一、二句：</vt:lpstr>
      <vt:lpstr>与君离别意，同是宦游人</vt:lpstr>
      <vt:lpstr>海内存知己，天涯若比邻。</vt:lpstr>
      <vt:lpstr>PowerPoint Presentation</vt:lpstr>
      <vt:lpstr>无为在歧路，儿女共沾巾。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yan</dc:creator>
  <cp:lastModifiedBy>yan</cp:lastModifiedBy>
  <cp:revision>9</cp:revision>
  <dcterms:created xsi:type="dcterms:W3CDTF">2013-02-26T23:25:10Z</dcterms:created>
  <dcterms:modified xsi:type="dcterms:W3CDTF">2013-02-28T01:14:29Z</dcterms:modified>
</cp:coreProperties>
</file>