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0C6A1-3DCA-4294-BACE-6250DBAD889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5D85D-5456-4D71-A6D6-A99AAE108A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5D85D-5456-4D71-A6D6-A99AAE108A79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370E520-88AD-4ED9-BBA6-83A1C976A5E5}" type="datetimeFigureOut">
              <a:rPr lang="en-US" smtClean="0"/>
              <a:pPr/>
              <a:t>16/04/2014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77984BB-4472-4F0A-ADF4-04C8EA02E1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修辞</a:t>
            </a:r>
            <a:r>
              <a:rPr lang="en-US" altLang="zh-CN" sz="54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54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复习）</a:t>
            </a:r>
            <a:endParaRPr lang="en-US" sz="5400" b="1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（一）比喻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比喻就是“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打比方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”。即两种不同性质的事物，彼此有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恰似点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，便用一事物来比方另一事物的一种修辞手法。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比喻的结构，一般分三部分：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dirty="0" smtClean="0">
                <a:latin typeface="楷体" pitchFamily="49" charset="-122"/>
                <a:ea typeface="楷体" pitchFamily="49" charset="-122"/>
              </a:rPr>
              <a:t>          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A)            (B)</a:t>
            </a:r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sz="2000" dirty="0" smtClean="0">
                <a:latin typeface="楷体" pitchFamily="49" charset="-122"/>
                <a:ea typeface="楷体" pitchFamily="49" charset="-122"/>
              </a:rPr>
              <a:t>（被比喻的事物）    （作比喻的事物）（连接本体和喻体的词语）</a:t>
            </a:r>
            <a:endParaRPr lang="en-US" sz="2000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7800" y="3276600"/>
            <a:ext cx="121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本体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3962400" y="3276600"/>
            <a:ext cx="121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喻</a:t>
            </a:r>
            <a:r>
              <a:rPr lang="zh-CN" altLang="en-US" sz="2400" b="1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体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6400800" y="3276600"/>
            <a:ext cx="121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喻词</a:t>
            </a:r>
            <a:endParaRPr lang="en-US" sz="2400" b="1" dirty="0"/>
          </a:p>
        </p:txBody>
      </p:sp>
      <p:sp>
        <p:nvSpPr>
          <p:cNvPr id="7" name="Up Arrow 6"/>
          <p:cNvSpPr/>
          <p:nvPr/>
        </p:nvSpPr>
        <p:spPr>
          <a:xfrm>
            <a:off x="6705600" y="4648200"/>
            <a:ext cx="609600" cy="38100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410200" y="5257800"/>
            <a:ext cx="350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好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像，变成，如、仿佛</a:t>
            </a:r>
            <a:endParaRPr 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" y="4953000"/>
            <a:ext cx="4343400" cy="129540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小花的性格很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像</a:t>
            </a:r>
            <a:r>
              <a:rPr lang="zh-CN" altLang="en-US" sz="20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母亲。</a:t>
            </a:r>
            <a:endParaRPr lang="en-US" altLang="zh-CN" sz="2000" b="1" dirty="0" smtClean="0">
              <a:solidFill>
                <a:srgbClr val="0070C0"/>
              </a:solidFill>
              <a:latin typeface="楷体" pitchFamily="49" charset="-122"/>
              <a:ea typeface="楷体" pitchFamily="49" charset="-122"/>
            </a:endParaRPr>
          </a:p>
          <a:p>
            <a:pPr algn="ctr"/>
            <a:r>
              <a:rPr lang="zh-CN" altLang="en-US" sz="2000" b="1" dirty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这</a:t>
            </a:r>
            <a:r>
              <a:rPr lang="zh-CN" altLang="en-US" sz="20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天黑沉沉的，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好像</a:t>
            </a:r>
            <a:r>
              <a:rPr lang="zh-CN" altLang="en-US" sz="2000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要下雨了。</a:t>
            </a:r>
            <a:endParaRPr lang="en-US" sz="2000" b="1" dirty="0">
              <a:solidFill>
                <a:srgbClr val="0070C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Multiply 9"/>
          <p:cNvSpPr/>
          <p:nvPr/>
        </p:nvSpPr>
        <p:spPr>
          <a:xfrm>
            <a:off x="228600" y="4572000"/>
            <a:ext cx="1295400" cy="9906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（一）比喻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明喻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--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本体和喻体都出现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，中间用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喻词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像、似、仿佛、犹如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”等连接，有时后面还有“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似的、一样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”等词配合。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知识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像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海洋。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道路两旁的大树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好像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兵士门整齐地排列着。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他舒服得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如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夏天了吃了冰淇淋。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2800" y="3276600"/>
            <a:ext cx="17526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A </a:t>
            </a:r>
            <a:r>
              <a:rPr lang="zh-CN" altLang="en-US" sz="3200" b="1" dirty="0" smtClean="0"/>
              <a:t>像 </a:t>
            </a:r>
            <a:r>
              <a:rPr lang="en-US" altLang="zh-CN" sz="3200" b="1" dirty="0" smtClean="0"/>
              <a:t>B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（一）比喻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暗喻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--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本体和喻体都出现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，中间用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喻词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是、成了、变了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”等连接，有时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不用喻词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自然是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伟大的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一本书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霎时间，整个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广场成了喧腾的大海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每个人的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生活是一首歌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，吟唱出人生的悲欢与苦乐。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2800" y="3276600"/>
            <a:ext cx="17526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A </a:t>
            </a:r>
            <a:r>
              <a:rPr lang="zh-CN" altLang="en-US" sz="3200" b="1" dirty="0" smtClean="0"/>
              <a:t>是 </a:t>
            </a:r>
            <a:r>
              <a:rPr lang="en-US" altLang="zh-CN" sz="3200" b="1" dirty="0" smtClean="0"/>
              <a:t>B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（一）比喻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借喻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--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不出现本体和喻体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，直接叙述喻体。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两代之间隔着一条</a:t>
            </a:r>
            <a:r>
              <a:rPr lang="zh-CN" altLang="en-US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鸿沟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满天里张着</a:t>
            </a:r>
            <a:r>
              <a:rPr lang="zh-CN" altLang="en-US" b="1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灰色的幔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，看不见太阳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  <a:p>
            <a:endParaRPr lang="en-US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6600" y="2743200"/>
            <a:ext cx="17526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B</a:t>
            </a:r>
            <a:r>
              <a:rPr lang="zh-CN" altLang="en-US" sz="3200" b="1" dirty="0" smtClean="0"/>
              <a:t>代 </a:t>
            </a:r>
            <a:r>
              <a:rPr lang="en-US" altLang="zh-CN" sz="3200" b="1" dirty="0" smtClean="0"/>
              <a:t>A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562600" y="37338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（代沟）</a:t>
            </a:r>
            <a:endParaRPr lang="en-US" sz="2800" dirty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48768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（乌黑的天空）</a:t>
            </a:r>
            <a:endParaRPr lang="en-US" sz="2800" dirty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（二）比拟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物当作人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来写，或把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人当作物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来写，或把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甲物当作乙物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来写的修辞手法。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拟人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事物当作人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来写，赋予人的思考、感情、活动。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太阳的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脸红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起来了。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风一拂过，树叶纷纷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交头接耳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（二）比拟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拟物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人当作事物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来写。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小花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竖起耳朵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聆听着青春的脚步声。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在群众的呼喝声中，那个恶霸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夹着尾巴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逃跑了。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（三）借代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不直接说出要说的人或事物，而是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借用和这个人或事物密切相关的东西来代替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借事物的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特征或标志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代替本体。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有事你可以找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秃头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，他最有办法了。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村尾的那位老张，在上个星期总算结束了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王老五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的生涯。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（单身汉）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（三）借代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借事物的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部分来代替整体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春天，树木开花了，是晴朗暖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的天气，早晨大路上还充满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了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褴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褛的衣服和光赤的脚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（代贫民）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借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具体事物代替抽象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为了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饭碗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，他吃尽了苦头。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（代指生活）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用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特指代泛称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或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泛称代特指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一辆白色的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灵鹿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刚从这边开过去。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（代指车）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（四）夸张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把客观事物的形象、特征等，加以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扩大或缩小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的修辞手法。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扩大夸张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把事物的特征加以扩大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。往高、多、强、大等方面描述。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飞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流直下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三千尺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，疑是银河落九天。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她瘦得连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风一吹就倒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（四）夸张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缩小夸张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把事物的特征加以缩小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。往低、少、弱、小等方面描述。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他虽然长得高头大马，但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胆却比针眼还小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他家穷得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连一片面包都买不起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（四）夸张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超前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夸张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在时间上把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后出现的事物抢前一步叙述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话没说出口，声音先到了。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听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了你这番话，她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茶还没沾唇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心早就凉了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练</a:t>
            </a:r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习（比喻、比拟、借代、夸张）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李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婶的嗓子真大，连三公里外的人都听见她的笑声。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摸一摸口袋，银银的还在。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一望无际的稻田像青色的海洋。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雨点是无数闪亮的音符。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71800" y="20574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（夸张）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1200" y="27432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（借代）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8400" y="37338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（比喻）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38800" y="47244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（比喻）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练</a:t>
            </a:r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习（比喻、比拟、借代、夸张）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是我们班的诸葛亮。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他们散发出光和热。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高山低头，河水让道。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他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的身材虽然很胖，但是食量比蚂蚁还要小。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29200" y="15240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（借代）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3000" y="23622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（比拟）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81600" y="32766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（比拟）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600" y="49530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（夸张）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（五）反复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为了突出某个意思，强调某种感情，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一再运用同一词语或句子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连续反复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连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续使用相同的语句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，中间没有其他语句间断。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你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看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你看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，这不是你要的书吗？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我不信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我不信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，这全是谣言。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（五）反复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间隔反复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相同语句分隔开来使用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，中间穿插了一些别的词语。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只有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努力，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我们才能成功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；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只有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团结，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我们才能成功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人的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恐吓，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我们不害怕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；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敌人的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侵略，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我们不害怕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（五）反复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为了突出某个意思，强调某种感情，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一再运用同一词语或句子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连续反复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连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续使用相同的语句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，中间没有其他语句间断。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你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看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你看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，这不是你要的书吗？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我不信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我不信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，这全是谣言。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（六）引用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句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子中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引用名人言论、谚语、格言、成语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等语言材料作为论据。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明引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引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用原文时，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明白说明出处与来源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，并用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引号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注明。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孔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子说：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“小不忍则乱大谋”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，所以我们凡是不要轻举妄动。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（六）引用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暗引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引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用时，不直接说明引文出处，而是直接用在文章里。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我非常向往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风吹草地见牛羊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的生活。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路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是人走出来的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，所以我们不应该在困难面前退缩。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（七）设问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在阐明观点或叙述事实时，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故意先提出问题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然后自己回答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（有问有答）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路是怎样来的？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路是人走出来的。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人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生最大的财富是什么？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是健康。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（八）反问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本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来没有疑问，故意提出问题，而答案隐藏在问题里。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（有问没答）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难道学生来学校的目的不是求学吗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？（是求学）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你怎么能放弃这难得的参赛机会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？（不能放弃）</a:t>
            </a:r>
            <a:endParaRPr lang="en-US" altLang="zh-CN" dirty="0" smtClean="0">
              <a:solidFill>
                <a:srgbClr val="7030A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（九）顶真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前一句的结尾的词语作为下一句的开头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，把话连续说下去。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穷则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变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变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通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通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则久。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有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心的地方就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有爱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7030A0"/>
                </a:solidFill>
                <a:latin typeface="楷体" pitchFamily="49" charset="-122"/>
                <a:ea typeface="楷体" pitchFamily="49" charset="-122"/>
              </a:rPr>
              <a:t>有爱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的地方就有美。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  <a:ln w="254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（十）回文</a:t>
            </a:r>
            <a:endParaRPr lang="en-US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前一句话的结尾作后一句话的开头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，又用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后一句的结尾作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前一</a:t>
            </a:r>
            <a:r>
              <a:rPr lang="zh-CN" altLang="en-US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句的开头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例：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人人</a:t>
            </a:r>
            <a:r>
              <a:rPr lang="zh-CN" altLang="en-US" dirty="0" smtClean="0">
                <a:solidFill>
                  <a:srgbClr val="00B050"/>
                </a:solidFill>
                <a:latin typeface="楷体" pitchFamily="49" charset="-122"/>
                <a:ea typeface="楷体" pitchFamily="49" charset="-122"/>
              </a:rPr>
              <a:t>为我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B050"/>
                </a:solidFill>
                <a:latin typeface="楷体" pitchFamily="49" charset="-122"/>
                <a:ea typeface="楷体" pitchFamily="49" charset="-122"/>
              </a:rPr>
              <a:t>我为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人人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>
                <a:solidFill>
                  <a:srgbClr val="00B050"/>
                </a:solidFill>
                <a:latin typeface="楷体" pitchFamily="49" charset="-122"/>
                <a:ea typeface="楷体" pitchFamily="49" charset="-122"/>
              </a:rPr>
              <a:t>喝</a:t>
            </a:r>
            <a:r>
              <a:rPr lang="zh-CN" altLang="en-US" dirty="0" smtClean="0">
                <a:solidFill>
                  <a:srgbClr val="00B050"/>
                </a:solidFill>
                <a:latin typeface="楷体" pitchFamily="49" charset="-122"/>
                <a:ea typeface="楷体" pitchFamily="49" charset="-122"/>
              </a:rPr>
              <a:t>酒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开车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</a:rPr>
              <a:t>开车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不</a:t>
            </a:r>
            <a:r>
              <a:rPr lang="zh-CN" altLang="en-US" dirty="0" smtClean="0">
                <a:solidFill>
                  <a:srgbClr val="00B050"/>
                </a:solidFill>
                <a:latin typeface="楷体" pitchFamily="49" charset="-122"/>
                <a:ea typeface="楷体" pitchFamily="49" charset="-122"/>
              </a:rPr>
              <a:t>喝酒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396</TotalTime>
  <Words>1868</Words>
  <Application>Microsoft Office PowerPoint</Application>
  <PresentationFormat>On-screen Show (4:3)</PresentationFormat>
  <Paragraphs>217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Equity</vt:lpstr>
      <vt:lpstr>修辞(复习）</vt:lpstr>
      <vt:lpstr>（一）比喻</vt:lpstr>
      <vt:lpstr>（一）比喻</vt:lpstr>
      <vt:lpstr>（一）比喻</vt:lpstr>
      <vt:lpstr>（一）比喻</vt:lpstr>
      <vt:lpstr>（二）比拟</vt:lpstr>
      <vt:lpstr>（二）比拟</vt:lpstr>
      <vt:lpstr>（三）借代</vt:lpstr>
      <vt:lpstr>（三）借代</vt:lpstr>
      <vt:lpstr>（四）夸张</vt:lpstr>
      <vt:lpstr>（四）夸张</vt:lpstr>
      <vt:lpstr>（四）夸张</vt:lpstr>
      <vt:lpstr>练习（比喻、比拟、借代、夸张）</vt:lpstr>
      <vt:lpstr>练习（比喻、比拟、借代、夸张）</vt:lpstr>
      <vt:lpstr>（五）反复</vt:lpstr>
      <vt:lpstr>（五）反复</vt:lpstr>
      <vt:lpstr>（五）反复</vt:lpstr>
      <vt:lpstr>（六）引用</vt:lpstr>
      <vt:lpstr>（六）引用</vt:lpstr>
      <vt:lpstr>（七）设问</vt:lpstr>
      <vt:lpstr>（八）反问</vt:lpstr>
      <vt:lpstr>（九）顶真</vt:lpstr>
      <vt:lpstr>（十）回文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修辞</dc:title>
  <dc:creator>Hp</dc:creator>
  <cp:lastModifiedBy>Hp</cp:lastModifiedBy>
  <cp:revision>63</cp:revision>
  <dcterms:created xsi:type="dcterms:W3CDTF">2014-04-15T12:48:08Z</dcterms:created>
  <dcterms:modified xsi:type="dcterms:W3CDTF">2014-04-16T03:32:13Z</dcterms:modified>
</cp:coreProperties>
</file>