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64" r:id="rId5"/>
    <p:sldId id="259" r:id="rId6"/>
    <p:sldId id="265" r:id="rId7"/>
    <p:sldId id="260" r:id="rId8"/>
    <p:sldId id="262" r:id="rId9"/>
    <p:sldId id="263" r:id="rId10"/>
    <p:sldId id="261" r:id="rId1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8" name="Rounded Rectangle 7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323EDE-2B9E-485F-8860-979787E64EEF}" type="datetimeFigureOut">
              <a:rPr lang="en-MY" smtClean="0"/>
              <a:t>19/2/2013</a:t>
            </a:fld>
            <a:endParaRPr lang="en-MY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9" name="Rectangle 8"/>
          <p:cNvSpPr/>
          <p:nvPr/>
        </p:nvSpPr>
        <p:spPr>
          <a:xfrm>
            <a:off x="345440" y="2942602"/>
            <a:ext cx="7147931" cy="246380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7572652" y="2944634"/>
            <a:ext cx="1190348" cy="2459736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>
            <a:off x="7712714" y="3136658"/>
            <a:ext cx="910224" cy="2075688"/>
          </a:xfrm>
          <a:prstGeom prst="rect">
            <a:avLst/>
          </a:prstGeom>
          <a:solidFill>
            <a:schemeClr val="accent3">
              <a:alpha val="70000"/>
            </a:schemeClr>
          </a:solidFill>
          <a:ln w="635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>
            <a:off x="445483" y="3055621"/>
            <a:ext cx="6947845" cy="2245359"/>
          </a:xfrm>
          <a:prstGeom prst="rect">
            <a:avLst/>
          </a:prstGeom>
          <a:solidFill>
            <a:srgbClr val="FFFFFF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786826" y="4625268"/>
            <a:ext cx="762000" cy="457200"/>
          </a:xfrm>
        </p:spPr>
        <p:txBody>
          <a:bodyPr/>
          <a:lstStyle>
            <a:lvl1pPr algn="ctr">
              <a:defRPr sz="28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4AD4610B-36B8-486E-86A7-8A92FD82352C}" type="slidenum">
              <a:rPr lang="en-MY" smtClean="0"/>
              <a:t>‹#›</a:t>
            </a:fld>
            <a:endParaRPr lang="en-MY"/>
          </a:p>
        </p:txBody>
      </p:sp>
      <p:sp>
        <p:nvSpPr>
          <p:cNvPr id="11" name="Rectangle 10"/>
          <p:cNvSpPr/>
          <p:nvPr/>
        </p:nvSpPr>
        <p:spPr>
          <a:xfrm>
            <a:off x="541822" y="4559276"/>
            <a:ext cx="6755166" cy="664367"/>
          </a:xfrm>
          <a:prstGeom prst="rect">
            <a:avLst/>
          </a:prstGeom>
          <a:solidFill>
            <a:schemeClr val="accent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538971" y="3139440"/>
            <a:ext cx="6760868" cy="2077720"/>
          </a:xfrm>
          <a:prstGeom prst="rect">
            <a:avLst/>
          </a:prstGeom>
          <a:noFill/>
          <a:ln w="6350" cmpd="dbl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42805" y="4648200"/>
            <a:ext cx="6553200" cy="457200"/>
          </a:xfrm>
        </p:spPr>
        <p:txBody>
          <a:bodyPr>
            <a:normAutofit/>
          </a:bodyPr>
          <a:lstStyle>
            <a:lvl1pPr marL="0" indent="0" algn="ctr">
              <a:buNone/>
              <a:defRPr sz="1800" cap="all" spc="300" baseline="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4705" y="3227033"/>
            <a:ext cx="6629400" cy="1219201"/>
          </a:xfrm>
        </p:spPr>
        <p:txBody>
          <a:bodyPr anchor="b" anchorCtr="0">
            <a:noAutofit/>
          </a:bodyPr>
          <a:lstStyle>
            <a:lvl1pPr>
              <a:defRPr sz="40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323EDE-2B9E-485F-8860-979787E64EEF}" type="datetimeFigureOut">
              <a:rPr lang="en-MY" smtClean="0"/>
              <a:t>19/2/2013</a:t>
            </a:fld>
            <a:endParaRPr lang="en-MY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D4610B-36B8-486E-86A7-8A92FD82352C}" type="slidenum">
              <a:rPr lang="en-MY" smtClean="0"/>
              <a:t>‹#›</a:t>
            </a:fld>
            <a:endParaRPr lang="en-MY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8" name="Rounded Rectangle 7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323EDE-2B9E-485F-8860-979787E64EEF}" type="datetimeFigureOut">
              <a:rPr lang="en-MY" smtClean="0"/>
              <a:t>19/2/2013</a:t>
            </a:fld>
            <a:endParaRPr lang="en-MY"/>
          </a:p>
        </p:txBody>
      </p:sp>
      <p:sp>
        <p:nvSpPr>
          <p:cNvPr id="13" name="Rectangle 12"/>
          <p:cNvSpPr/>
          <p:nvPr/>
        </p:nvSpPr>
        <p:spPr>
          <a:xfrm>
            <a:off x="451976" y="2946400"/>
            <a:ext cx="8265160" cy="246380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567656" y="3048000"/>
            <a:ext cx="8033800" cy="2245359"/>
          </a:xfrm>
          <a:prstGeom prst="rect">
            <a:avLst/>
          </a:prstGeom>
          <a:solidFill>
            <a:srgbClr val="FFFFFF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D4610B-36B8-486E-86A7-8A92FD82352C}" type="slidenum">
              <a:rPr lang="en-MY" smtClean="0"/>
              <a:t>‹#›</a:t>
            </a:fld>
            <a:endParaRPr lang="en-MY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6" y="3200399"/>
            <a:ext cx="7696200" cy="1295401"/>
          </a:xfrm>
        </p:spPr>
        <p:txBody>
          <a:bodyPr anchor="b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lang="en-US" sz="4000" kern="1200" cap="all" baseline="0" dirty="0">
                <a:solidFill>
                  <a:schemeClr val="accent1">
                    <a:lumMod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5" name="Rectangle 14"/>
          <p:cNvSpPr/>
          <p:nvPr/>
        </p:nvSpPr>
        <p:spPr>
          <a:xfrm>
            <a:off x="675496" y="4541520"/>
            <a:ext cx="7818120" cy="664367"/>
          </a:xfrm>
          <a:prstGeom prst="rect">
            <a:avLst/>
          </a:prstGeom>
          <a:solidFill>
            <a:schemeClr val="accent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4607510"/>
            <a:ext cx="7696200" cy="523783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 cap="all" spc="250" baseline="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4" name="Rectangle 13"/>
          <p:cNvSpPr/>
          <p:nvPr/>
        </p:nvSpPr>
        <p:spPr>
          <a:xfrm>
            <a:off x="675757" y="3124200"/>
            <a:ext cx="7817599" cy="2077720"/>
          </a:xfrm>
          <a:prstGeom prst="rect">
            <a:avLst/>
          </a:prstGeom>
          <a:noFill/>
          <a:ln w="6350" cmpd="dbl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6128" y="408372"/>
            <a:ext cx="8260672" cy="103942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26128" y="1719071"/>
            <a:ext cx="4038600" cy="440740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19071"/>
            <a:ext cx="4038600" cy="440740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323EDE-2B9E-485F-8860-979787E64EEF}" type="datetimeFigureOut">
              <a:rPr lang="en-MY" smtClean="0"/>
              <a:t>19/2/2013</a:t>
            </a:fld>
            <a:endParaRPr lang="en-MY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D4610B-36B8-486E-86A7-8A92FD82352C}" type="slidenum">
              <a:rPr lang="en-MY" smtClean="0"/>
              <a:t>‹#›</a:t>
            </a:fld>
            <a:endParaRPr lang="en-MY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6128" y="408372"/>
            <a:ext cx="8260672" cy="1039427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26128" y="1722438"/>
            <a:ext cx="4040188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2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26128" y="2438400"/>
            <a:ext cx="4040188" cy="368776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722438"/>
            <a:ext cx="4041775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2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438400"/>
            <a:ext cx="4041775" cy="368776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323EDE-2B9E-485F-8860-979787E64EEF}" type="datetimeFigureOut">
              <a:rPr lang="en-MY" smtClean="0"/>
              <a:t>19/2/2013</a:t>
            </a:fld>
            <a:endParaRPr lang="en-MY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D4610B-36B8-486E-86A7-8A92FD82352C}" type="slidenum">
              <a:rPr lang="en-MY" smtClean="0"/>
              <a:t>‹#›</a:t>
            </a:fld>
            <a:endParaRPr lang="en-MY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323EDE-2B9E-485F-8860-979787E64EEF}" type="datetimeFigureOut">
              <a:rPr lang="en-MY" smtClean="0"/>
              <a:t>19/2/2013</a:t>
            </a:fld>
            <a:endParaRPr lang="en-MY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D4610B-36B8-486E-86A7-8A92FD82352C}" type="slidenum">
              <a:rPr lang="en-MY" smtClean="0"/>
              <a:t>‹#›</a:t>
            </a:fld>
            <a:endParaRPr lang="en-MY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1" name="Rounded Rectangle 10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323EDE-2B9E-485F-8860-979787E64EEF}" type="datetimeFigureOut">
              <a:rPr lang="en-MY" smtClean="0"/>
              <a:t>19/2/2013</a:t>
            </a:fld>
            <a:endParaRPr lang="en-MY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D4610B-36B8-486E-86A7-8A92FD82352C}" type="slidenum">
              <a:rPr lang="en-MY" smtClean="0"/>
              <a:t>‹#›</a:t>
            </a:fld>
            <a:endParaRPr lang="en-MY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2" name="Rounded Rectangle 11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6200" y="685800"/>
            <a:ext cx="4572000" cy="525780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323EDE-2B9E-485F-8860-979787E64EEF}" type="datetimeFigureOut">
              <a:rPr lang="en-MY" smtClean="0"/>
              <a:t>19/2/2013</a:t>
            </a:fld>
            <a:endParaRPr lang="en-MY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D4610B-36B8-486E-86A7-8A92FD82352C}" type="slidenum">
              <a:rPr lang="en-MY" smtClean="0"/>
              <a:t>‹#›</a:t>
            </a:fld>
            <a:endParaRPr lang="en-MY"/>
          </a:p>
        </p:txBody>
      </p:sp>
      <p:sp>
        <p:nvSpPr>
          <p:cNvPr id="8" name="Rectangle 7"/>
          <p:cNvSpPr/>
          <p:nvPr/>
        </p:nvSpPr>
        <p:spPr>
          <a:xfrm>
            <a:off x="560034" y="1505712"/>
            <a:ext cx="2716566" cy="3523488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676690" y="1642472"/>
            <a:ext cx="2483254" cy="3234328"/>
          </a:xfrm>
          <a:prstGeom prst="rect">
            <a:avLst/>
          </a:prstGeom>
          <a:solidFill>
            <a:srgbClr val="FFFFFF"/>
          </a:solidFill>
          <a:ln w="6350" cmpd="dbl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9000" y="2971800"/>
            <a:ext cx="2298634" cy="1752600"/>
          </a:xfrm>
        </p:spPr>
        <p:txBody>
          <a:bodyPr/>
          <a:lstStyle>
            <a:lvl1pPr marL="0" indent="0">
              <a:spcBef>
                <a:spcPts val="400"/>
              </a:spcBef>
              <a:buNone/>
              <a:defRPr sz="1400">
                <a:solidFill>
                  <a:schemeClr val="accent1">
                    <a:lumMod val="5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9000" y="1734312"/>
            <a:ext cx="2298634" cy="1191620"/>
          </a:xfrm>
        </p:spPr>
        <p:txBody>
          <a:bodyPr anchor="b">
            <a:normAutofit/>
          </a:bodyPr>
          <a:lstStyle>
            <a:lvl1pPr algn="l">
              <a:defRPr sz="2000" b="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9" name="Rounded Rectangle 8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85800" y="621437"/>
            <a:ext cx="7772400" cy="4331564"/>
          </a:xfrm>
          <a:solidFill>
            <a:schemeClr val="bg2"/>
          </a:solidFill>
          <a:ln>
            <a:noFill/>
          </a:ln>
          <a:effectLst>
            <a:softEdge rad="12700"/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323EDE-2B9E-485F-8860-979787E64EEF}" type="datetimeFigureOut">
              <a:rPr lang="en-MY" smtClean="0"/>
              <a:t>19/2/2013</a:t>
            </a:fld>
            <a:endParaRPr lang="en-MY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D4610B-36B8-486E-86A7-8A92FD82352C}" type="slidenum">
              <a:rPr lang="en-MY" smtClean="0"/>
              <a:t>‹#›</a:t>
            </a:fld>
            <a:endParaRPr lang="en-MY"/>
          </a:p>
        </p:txBody>
      </p:sp>
      <p:sp>
        <p:nvSpPr>
          <p:cNvPr id="10" name="Rectangle 9"/>
          <p:cNvSpPr/>
          <p:nvPr/>
        </p:nvSpPr>
        <p:spPr>
          <a:xfrm>
            <a:off x="685800" y="4953000"/>
            <a:ext cx="7772400" cy="137160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761999" y="5029200"/>
            <a:ext cx="7600765" cy="1202924"/>
          </a:xfrm>
          <a:prstGeom prst="rect">
            <a:avLst/>
          </a:prstGeom>
          <a:solidFill>
            <a:srgbClr val="FFFFFF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13" name="Rectangle 12"/>
          <p:cNvSpPr/>
          <p:nvPr/>
        </p:nvSpPr>
        <p:spPr>
          <a:xfrm>
            <a:off x="914400" y="5638800"/>
            <a:ext cx="7328514" cy="451696"/>
          </a:xfrm>
          <a:prstGeom prst="rect">
            <a:avLst/>
          </a:prstGeom>
          <a:solidFill>
            <a:schemeClr val="accent1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605589" y="5074920"/>
            <a:ext cx="7946136" cy="1097280"/>
          </a:xfrm>
          <a:prstGeom prst="rect">
            <a:avLst/>
          </a:prstGeom>
          <a:noFill/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56289" y="5656556"/>
            <a:ext cx="7244736" cy="401715"/>
          </a:xfrm>
        </p:spPr>
        <p:txBody>
          <a:bodyPr anchor="ctr">
            <a:normAutofit/>
          </a:bodyPr>
          <a:lstStyle>
            <a:lvl1pPr marL="0" indent="0" algn="ctr">
              <a:buNone/>
              <a:defRPr sz="1500" cap="all" spc="250" baseline="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5105400"/>
            <a:ext cx="7328514" cy="523043"/>
          </a:xfrm>
        </p:spPr>
        <p:txBody>
          <a:bodyPr anchor="ctr" anchorCtr="0"/>
          <a:lstStyle>
            <a:lvl1pPr algn="ctr">
              <a:defRPr sz="2000" b="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323EDE-2B9E-485F-8860-979787E64EEF}" type="datetimeFigureOut">
              <a:rPr lang="en-MY" smtClean="0"/>
              <a:t>19/2/2013</a:t>
            </a:fld>
            <a:endParaRPr lang="en-MY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D4610B-36B8-486E-86A7-8A92FD82352C}" type="slidenum">
              <a:rPr lang="en-MY" smtClean="0"/>
              <a:t>‹#›</a:t>
            </a:fld>
            <a:endParaRPr lang="en-MY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6861702" y="228600"/>
            <a:ext cx="1859280" cy="6122634"/>
          </a:xfrm>
          <a:prstGeom prst="rect">
            <a:avLst/>
          </a:prstGeom>
          <a:solidFill>
            <a:srgbClr val="FFFFFF">
              <a:alpha val="85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6955225" y="351409"/>
            <a:ext cx="1672235" cy="5877017"/>
          </a:xfrm>
          <a:prstGeom prst="rect">
            <a:avLst/>
          </a:prstGeom>
          <a:solidFill>
            <a:srgbClr val="FFFFFF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48577" y="395427"/>
            <a:ext cx="1485531" cy="5788981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380999"/>
            <a:ext cx="6172200" cy="5791201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323EDE-2B9E-485F-8860-979787E64EEF}" type="datetimeFigureOut">
              <a:rPr lang="en-MY" smtClean="0"/>
              <a:t>19/2/2013</a:t>
            </a:fld>
            <a:endParaRPr lang="en-MY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D4610B-36B8-486E-86A7-8A92FD82352C}" type="slidenum">
              <a:rPr lang="en-MY" smtClean="0"/>
              <a:t>‹#›</a:t>
            </a:fld>
            <a:endParaRPr lang="en-MY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7" name="Rounded Rectangle 6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752600"/>
            <a:ext cx="8229600" cy="43735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fld id="{3D323EDE-2B9E-485F-8860-979787E64EEF}" type="datetimeFigureOut">
              <a:rPr lang="en-MY" smtClean="0"/>
              <a:t>19/2/2013</a:t>
            </a:fld>
            <a:endParaRPr lang="en-MY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endParaRPr lang="en-MY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4AD4610B-36B8-486E-86A7-8A92FD82352C}" type="slidenum">
              <a:rPr lang="en-MY" smtClean="0"/>
              <a:t>‹#›</a:t>
            </a:fld>
            <a:endParaRPr lang="en-MY"/>
          </a:p>
        </p:txBody>
      </p:sp>
      <p:sp>
        <p:nvSpPr>
          <p:cNvPr id="9" name="Rectangle 8"/>
          <p:cNvSpPr/>
          <p:nvPr/>
        </p:nvSpPr>
        <p:spPr>
          <a:xfrm>
            <a:off x="274320" y="278166"/>
            <a:ext cx="8595360" cy="132588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372863" y="372862"/>
            <a:ext cx="8380520" cy="1118587"/>
          </a:xfrm>
          <a:prstGeom prst="rect">
            <a:avLst/>
          </a:prstGeom>
          <a:solidFill>
            <a:srgbClr val="FFFFFF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26128" y="408372"/>
            <a:ext cx="8260672" cy="103942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3500" kern="1200" cap="all" baseline="0">
          <a:solidFill>
            <a:schemeClr val="accent1">
              <a:lumMod val="75000"/>
            </a:schemeClr>
          </a:solidFill>
          <a:latin typeface="+mj-lt"/>
          <a:ea typeface="+mj-ea"/>
          <a:cs typeface="+mj-cs"/>
        </a:defRPr>
      </a:lvl1pPr>
    </p:titleStyle>
    <p:bodyStyle>
      <a:lvl1pPr marL="3429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40080" indent="-22860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2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19456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377440" indent="-18288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78797"/>
            <a:ext cx="8856984" cy="6590563"/>
          </a:xfrm>
          <a:prstGeom prst="rect">
            <a:avLst/>
          </a:prstGeom>
        </p:spPr>
      </p:pic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1520" y="3501008"/>
            <a:ext cx="6553200" cy="720080"/>
          </a:xfrm>
        </p:spPr>
        <p:txBody>
          <a:bodyPr>
            <a:noAutofit/>
          </a:bodyPr>
          <a:lstStyle/>
          <a:p>
            <a:r>
              <a:rPr lang="zh-CN" altLang="en-US" sz="3200" b="1" dirty="0">
                <a:solidFill>
                  <a:srgbClr val="FF0000"/>
                </a:solidFill>
              </a:rPr>
              <a:t>體</a:t>
            </a:r>
            <a:r>
              <a:rPr lang="zh-CN" altLang="en-US" sz="3200" b="1" dirty="0" smtClean="0">
                <a:solidFill>
                  <a:srgbClr val="FF0000"/>
                </a:solidFill>
              </a:rPr>
              <a:t>裁：七言絕句</a:t>
            </a:r>
            <a:endParaRPr lang="en-MY" sz="3200" b="1" dirty="0">
              <a:solidFill>
                <a:srgbClr val="FF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1988840"/>
            <a:ext cx="6629400" cy="1219201"/>
          </a:xfrm>
        </p:spPr>
        <p:txBody>
          <a:bodyPr/>
          <a:lstStyle/>
          <a:p>
            <a:r>
              <a:rPr lang="en-US" altLang="zh-CN" sz="5400" b="1" dirty="0" smtClean="0"/>
              <a:t>《</a:t>
            </a:r>
            <a:r>
              <a:rPr lang="zh-CN" altLang="en-US" sz="5400" b="1" dirty="0" smtClean="0"/>
              <a:t>烏衣巷</a:t>
            </a:r>
            <a:r>
              <a:rPr lang="en-US" altLang="zh-CN" sz="5400" b="1" dirty="0" smtClean="0"/>
              <a:t>》</a:t>
            </a:r>
            <a:r>
              <a:rPr lang="zh-CN" altLang="en-US" sz="5400" b="1" dirty="0" smtClean="0"/>
              <a:t>劉禹錫</a:t>
            </a:r>
            <a:endParaRPr lang="en-MY" sz="5400" b="1" dirty="0"/>
          </a:p>
        </p:txBody>
      </p:sp>
    </p:spTree>
    <p:extLst>
      <p:ext uri="{BB962C8B-B14F-4D97-AF65-F5344CB8AC3E}">
        <p14:creationId xmlns:p14="http://schemas.microsoft.com/office/powerpoint/2010/main" val="31499235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sz="4000" b="1" dirty="0" smtClean="0"/>
              <a:t>作者簡介</a:t>
            </a:r>
            <a:endParaRPr lang="en-MY" sz="40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zh-CN" altLang="en-US" sz="2800" b="1" dirty="0" smtClean="0"/>
              <a:t>劉禹錫（</a:t>
            </a:r>
            <a:r>
              <a:rPr lang="en-US" altLang="zh-CN" sz="2800" b="1" dirty="0" smtClean="0"/>
              <a:t>772-842</a:t>
            </a:r>
            <a:r>
              <a:rPr lang="zh-CN" altLang="en-US" sz="2800" b="1" dirty="0" smtClean="0"/>
              <a:t>）字夢得，唐代彭城（今江蘇省銅山縣）人，著名詩人。</a:t>
            </a:r>
            <a:endParaRPr lang="en-US" altLang="zh-CN" sz="2800" b="1" dirty="0" smtClean="0"/>
          </a:p>
          <a:p>
            <a:r>
              <a:rPr lang="zh-CN" altLang="en-US" sz="2800" b="1" dirty="0"/>
              <a:t>做</a:t>
            </a:r>
            <a:r>
              <a:rPr lang="zh-CN" altLang="en-US" sz="2800" b="1" dirty="0" smtClean="0"/>
              <a:t>過監察御史，熱心贊助王叔文的政治革新。王叔文失敗後，受牽連貶為朗州（今湖南常德縣）司馬，後來又改任連州、夔州、和州等刺史。</a:t>
            </a:r>
            <a:endParaRPr lang="en-US" altLang="zh-CN" sz="2800" b="1" dirty="0" smtClean="0"/>
          </a:p>
          <a:p>
            <a:r>
              <a:rPr lang="zh-CN" altLang="en-US" sz="2800" b="1" dirty="0" smtClean="0"/>
              <a:t>開成元年（</a:t>
            </a:r>
            <a:r>
              <a:rPr lang="en-US" altLang="zh-CN" sz="2800" b="1" dirty="0" smtClean="0"/>
              <a:t>836</a:t>
            </a:r>
            <a:r>
              <a:rPr lang="zh-CN" altLang="en-US" sz="2800" b="1" dirty="0" smtClean="0"/>
              <a:t>），得到裴度推薦，任為太子賓客。</a:t>
            </a:r>
            <a:endParaRPr lang="en-US" altLang="zh-CN" sz="2800" b="1" dirty="0" smtClean="0"/>
          </a:p>
          <a:p>
            <a:r>
              <a:rPr lang="zh-CN" altLang="en-US" sz="2800" b="1" dirty="0" smtClean="0"/>
              <a:t>他的詩通俗清新，與白居易齊名。</a:t>
            </a:r>
            <a:endParaRPr lang="en-US" altLang="zh-CN" sz="2800" b="1" dirty="0" smtClean="0"/>
          </a:p>
          <a:p>
            <a:r>
              <a:rPr lang="zh-CN" altLang="en-US" sz="2800" b="1" dirty="0" smtClean="0"/>
              <a:t>有</a:t>
            </a:r>
            <a:r>
              <a:rPr lang="en-US" altLang="zh-CN" sz="2800" b="1" dirty="0" smtClean="0"/>
              <a:t>《</a:t>
            </a:r>
            <a:r>
              <a:rPr lang="zh-CN" altLang="en-US" sz="2800" b="1" dirty="0" smtClean="0"/>
              <a:t>劉夢得文集</a:t>
            </a:r>
            <a:r>
              <a:rPr lang="en-US" altLang="zh-CN" sz="2800" b="1" dirty="0" smtClean="0"/>
              <a:t>》</a:t>
            </a:r>
            <a:r>
              <a:rPr lang="zh-CN" altLang="en-US" sz="2800" b="1" dirty="0" smtClean="0"/>
              <a:t>。</a:t>
            </a:r>
            <a:endParaRPr lang="en-MY" sz="2800" b="1" dirty="0"/>
          </a:p>
        </p:txBody>
      </p:sp>
    </p:spTree>
    <p:extLst>
      <p:ext uri="{BB962C8B-B14F-4D97-AF65-F5344CB8AC3E}">
        <p14:creationId xmlns:p14="http://schemas.microsoft.com/office/powerpoint/2010/main" val="35003507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sz="4000" b="1" dirty="0" smtClean="0"/>
              <a:t>主題思想</a:t>
            </a:r>
            <a:endParaRPr lang="en-MY" sz="40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zh-CN" altLang="en-US" sz="4000" b="1" dirty="0" smtClean="0"/>
              <a:t>寫古蹟烏衣巷的今昔變化，表達了詩人對人事變遷、環境滄桑的深沉感慨。</a:t>
            </a:r>
            <a:endParaRPr lang="en-MY" sz="4000" b="1" dirty="0"/>
          </a:p>
        </p:txBody>
      </p:sp>
    </p:spTree>
    <p:extLst>
      <p:ext uri="{BB962C8B-B14F-4D97-AF65-F5344CB8AC3E}">
        <p14:creationId xmlns:p14="http://schemas.microsoft.com/office/powerpoint/2010/main" val="33985301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904" y="332655"/>
            <a:ext cx="8994591" cy="6507451"/>
          </a:xfrm>
        </p:spPr>
      </p:pic>
    </p:spTree>
    <p:extLst>
      <p:ext uri="{BB962C8B-B14F-4D97-AF65-F5344CB8AC3E}">
        <p14:creationId xmlns:p14="http://schemas.microsoft.com/office/powerpoint/2010/main" val="287742504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sz="4000" b="1" dirty="0" smtClean="0"/>
              <a:t>第一句“朱雀橋邊野草花”</a:t>
            </a:r>
            <a:endParaRPr lang="en-MY" sz="40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zh-CN" altLang="en-US" sz="3600" b="1" dirty="0" smtClean="0">
                <a:solidFill>
                  <a:srgbClr val="7030A0"/>
                </a:solidFill>
              </a:rPr>
              <a:t>朱雀橋</a:t>
            </a:r>
            <a:r>
              <a:rPr lang="zh-CN" altLang="en-US" sz="3600" b="1" dirty="0" smtClean="0"/>
              <a:t>：東晉時是金陵市區中心通向烏衣巷的必經之路，橋長</a:t>
            </a:r>
            <a:r>
              <a:rPr lang="en-US" altLang="zh-CN" sz="3600" b="1" dirty="0" smtClean="0"/>
              <a:t>90</a:t>
            </a:r>
            <a:r>
              <a:rPr lang="zh-CN" altLang="en-US" sz="3600" b="1" dirty="0" smtClean="0"/>
              <a:t>步（約</a:t>
            </a:r>
            <a:r>
              <a:rPr lang="en-US" altLang="zh-CN" sz="3600" b="1" dirty="0" smtClean="0"/>
              <a:t>90</a:t>
            </a:r>
            <a:r>
              <a:rPr lang="zh-CN" altLang="en-US" sz="3600" b="1" dirty="0" smtClean="0"/>
              <a:t>尺），寬六丈，交通繁忙。</a:t>
            </a:r>
            <a:endParaRPr lang="en-US" altLang="zh-CN" sz="3600" b="1" dirty="0" smtClean="0"/>
          </a:p>
          <a:p>
            <a:r>
              <a:rPr lang="zh-CN" altLang="en-US" sz="3600" b="1" dirty="0" smtClean="0"/>
              <a:t>當</a:t>
            </a:r>
            <a:r>
              <a:rPr lang="zh-CN" altLang="en-US" sz="3600" b="1" dirty="0"/>
              <a:t>詩</a:t>
            </a:r>
            <a:r>
              <a:rPr lang="zh-CN" altLang="en-US" sz="3600" b="1" dirty="0" smtClean="0"/>
              <a:t>人來憑吊時，橋邊已是野草叢生，野花點點的景象，呈現出一片荒涼的氣氛。</a:t>
            </a:r>
            <a:endParaRPr lang="en-MY" sz="3600" b="1" dirty="0"/>
          </a:p>
        </p:txBody>
      </p:sp>
    </p:spTree>
    <p:extLst>
      <p:ext uri="{BB962C8B-B14F-4D97-AF65-F5344CB8AC3E}">
        <p14:creationId xmlns:p14="http://schemas.microsoft.com/office/powerpoint/2010/main" val="39438095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188640"/>
            <a:ext cx="8568952" cy="6426715"/>
          </a:xfrm>
        </p:spPr>
      </p:pic>
    </p:spTree>
    <p:extLst>
      <p:ext uri="{BB962C8B-B14F-4D97-AF65-F5344CB8AC3E}">
        <p14:creationId xmlns:p14="http://schemas.microsoft.com/office/powerpoint/2010/main" val="78008484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sz="4000" b="1" dirty="0" smtClean="0"/>
              <a:t>第二句“烏衣巷口夕陽斜”</a:t>
            </a:r>
            <a:endParaRPr lang="en-MY" sz="40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zh-CN" altLang="en-US" sz="3600" b="1" dirty="0" smtClean="0">
                <a:solidFill>
                  <a:srgbClr val="7030A0"/>
                </a:solidFill>
              </a:rPr>
              <a:t>烏衣巷</a:t>
            </a:r>
            <a:r>
              <a:rPr lang="zh-CN" altLang="en-US" sz="3600" b="1" dirty="0" smtClean="0"/>
              <a:t>：三國時吳國曾在這裡設軍營，士兵多穿黑衣，由此得名。東晉時，這裡是貴族聚居區，達官貴人迎來送往，車馬喧騰，很是熱鬧。</a:t>
            </a:r>
            <a:endParaRPr lang="en-US" altLang="zh-CN" sz="3600" b="1" dirty="0" smtClean="0"/>
          </a:p>
          <a:p>
            <a:r>
              <a:rPr lang="zh-CN" altLang="en-US" sz="3600" b="1" dirty="0" smtClean="0"/>
              <a:t>當詩人來憑吊時，氣氛已截然不同，它在夕陽殘照中顯得十分寂靜冷清了。</a:t>
            </a:r>
            <a:endParaRPr lang="en-US" altLang="zh-CN" sz="3600" b="1" dirty="0" smtClean="0"/>
          </a:p>
          <a:p>
            <a:r>
              <a:rPr lang="zh-CN" altLang="en-US" sz="3600" b="1" dirty="0"/>
              <a:t>以</a:t>
            </a:r>
            <a:r>
              <a:rPr lang="zh-CN" altLang="en-US" sz="3600" b="1" dirty="0" smtClean="0"/>
              <a:t>上兩句寫烏衣巷的環境氣氛。</a:t>
            </a:r>
            <a:endParaRPr lang="en-MY" sz="3600" b="1" dirty="0"/>
          </a:p>
        </p:txBody>
      </p:sp>
    </p:spTree>
    <p:extLst>
      <p:ext uri="{BB962C8B-B14F-4D97-AF65-F5344CB8AC3E}">
        <p14:creationId xmlns:p14="http://schemas.microsoft.com/office/powerpoint/2010/main" val="16359774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sz="4800" b="1" dirty="0" smtClean="0"/>
              <a:t>寫作特點</a:t>
            </a:r>
            <a:endParaRPr lang="en-MY" sz="48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zh-CN" altLang="en-US" sz="4800" b="1" dirty="0" smtClean="0"/>
              <a:t>這首詩主要通過視覺展示形象，作者善於抓住具有象徵意義的典型事物進行描寫。</a:t>
            </a:r>
            <a:endParaRPr lang="en-MY" sz="4800" b="1" dirty="0"/>
          </a:p>
        </p:txBody>
      </p:sp>
    </p:spTree>
    <p:extLst>
      <p:ext uri="{BB962C8B-B14F-4D97-AF65-F5344CB8AC3E}">
        <p14:creationId xmlns:p14="http://schemas.microsoft.com/office/powerpoint/2010/main" val="23666347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zh-CN" altLang="en-US" sz="4000" b="1" dirty="0" smtClean="0"/>
              <a:t>讓我們一起來朗誦！</a:t>
            </a:r>
            <a:endParaRPr lang="en-US" altLang="zh-CN" sz="4000" b="1" dirty="0" smtClean="0"/>
          </a:p>
          <a:p>
            <a:endParaRPr lang="en-US" sz="4000" b="1" dirty="0"/>
          </a:p>
          <a:p>
            <a:r>
              <a:rPr lang="zh-CN" altLang="en-US" sz="4000" b="1" dirty="0" smtClean="0"/>
              <a:t>記得要背起來，我們要默寫咯！</a:t>
            </a:r>
            <a:endParaRPr lang="en-MY" sz="4000" b="1" dirty="0"/>
          </a:p>
        </p:txBody>
      </p:sp>
    </p:spTree>
    <p:extLst>
      <p:ext uri="{BB962C8B-B14F-4D97-AF65-F5344CB8AC3E}">
        <p14:creationId xmlns:p14="http://schemas.microsoft.com/office/powerpoint/2010/main" val="33867279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zh-CN" altLang="en-US" sz="3600" b="1" dirty="0" smtClean="0"/>
              <a:t>第三、四句</a:t>
            </a:r>
            <a:r>
              <a:rPr lang="en-US" altLang="zh-CN" sz="3600" b="1" dirty="0" smtClean="0"/>
              <a:t/>
            </a:r>
            <a:br>
              <a:rPr lang="en-US" altLang="zh-CN" sz="3600" b="1" dirty="0" smtClean="0"/>
            </a:br>
            <a:r>
              <a:rPr lang="zh-CN" altLang="en-US" sz="3600" b="1" dirty="0" smtClean="0"/>
              <a:t>“舊時王謝堂前燕，飛入尋常百姓家。”</a:t>
            </a:r>
            <a:endParaRPr lang="en-MY" sz="36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752600"/>
            <a:ext cx="8219256" cy="4772744"/>
          </a:xfrm>
        </p:spPr>
        <p:txBody>
          <a:bodyPr>
            <a:noAutofit/>
          </a:bodyPr>
          <a:lstStyle/>
          <a:p>
            <a:r>
              <a:rPr lang="zh-CN" altLang="en-US" sz="3600" b="1" dirty="0" smtClean="0"/>
              <a:t>寫詩人繼續遊覽後產生的觀感。</a:t>
            </a:r>
            <a:endParaRPr lang="en-US" altLang="zh-CN" sz="3600" b="1" dirty="0" smtClean="0"/>
          </a:p>
          <a:p>
            <a:r>
              <a:rPr lang="zh-CN" altLang="en-US" sz="3600" b="1" dirty="0"/>
              <a:t>詩</a:t>
            </a:r>
            <a:r>
              <a:rPr lang="zh-CN" altLang="en-US" sz="3600" b="1" dirty="0" smtClean="0"/>
              <a:t>人穿越幾百年時間的聯想，透視了烏衣巷今昔的巨大變化，含義豐富，境界深遠。</a:t>
            </a:r>
            <a:endParaRPr lang="en-US" altLang="zh-CN" sz="3600" b="1" dirty="0" smtClean="0"/>
          </a:p>
          <a:p>
            <a:r>
              <a:rPr lang="zh-CN" altLang="en-US" sz="3600" b="1" dirty="0"/>
              <a:t>這些問</a:t>
            </a:r>
            <a:r>
              <a:rPr lang="zh-CN" altLang="en-US" sz="3600" b="1" dirty="0" smtClean="0"/>
              <a:t>題在詩人的心目中是清楚的，那就是這些豪門世族，隨著歷史的演變，人事的新陳代謝早已沒落，他們的豪宅也隨之破敗了。</a:t>
            </a:r>
            <a:endParaRPr lang="en-US" altLang="zh-CN" sz="3600" b="1" dirty="0" smtClean="0"/>
          </a:p>
        </p:txBody>
      </p:sp>
    </p:spTree>
    <p:extLst>
      <p:ext uri="{BB962C8B-B14F-4D97-AF65-F5344CB8AC3E}">
        <p14:creationId xmlns:p14="http://schemas.microsoft.com/office/powerpoint/2010/main" val="9175319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pothecary">
  <a:themeElements>
    <a:clrScheme name="Apothecary">
      <a:dk1>
        <a:sysClr val="windowText" lastClr="000000"/>
      </a:dk1>
      <a:lt1>
        <a:sysClr val="window" lastClr="FFFFFF"/>
      </a:lt1>
      <a:dk2>
        <a:srgbClr val="564B3C"/>
      </a:dk2>
      <a:lt2>
        <a:srgbClr val="ECEDD1"/>
      </a:lt2>
      <a:accent1>
        <a:srgbClr val="93A299"/>
      </a:accent1>
      <a:accent2>
        <a:srgbClr val="CF543F"/>
      </a:accent2>
      <a:accent3>
        <a:srgbClr val="B5AE53"/>
      </a:accent3>
      <a:accent4>
        <a:srgbClr val="848058"/>
      </a:accent4>
      <a:accent5>
        <a:srgbClr val="E8B54D"/>
      </a:accent5>
      <a:accent6>
        <a:srgbClr val="786C71"/>
      </a:accent6>
      <a:hlink>
        <a:srgbClr val="CCCC00"/>
      </a:hlink>
      <a:folHlink>
        <a:srgbClr val="B2B2B2"/>
      </a:folHlink>
    </a:clrScheme>
    <a:fontScheme name="Apothecary">
      <a:majorFont>
        <a:latin typeface="Book Antiqua"/>
        <a:ea typeface=""/>
        <a:cs typeface=""/>
        <a:font script="Jpan" typeface="HGS明朝B"/>
        <a:font script="Hang" typeface="HY견명조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견명조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pothecary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100000"/>
              </a:schemeClr>
            </a:gs>
            <a:gs pos="68000">
              <a:schemeClr val="phClr">
                <a:tint val="77000"/>
                <a:satMod val="100000"/>
              </a:schemeClr>
            </a:gs>
            <a:gs pos="81000">
              <a:schemeClr val="phClr">
                <a:tint val="79000"/>
                <a:satMod val="100000"/>
              </a:schemeClr>
            </a:gs>
            <a:gs pos="86000">
              <a:schemeClr val="phClr">
                <a:tint val="73000"/>
                <a:satMod val="100000"/>
              </a:schemeClr>
            </a:gs>
            <a:gs pos="100000">
              <a:schemeClr val="phClr">
                <a:tint val="35000"/>
                <a:sat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73000"/>
                <a:shade val="100000"/>
                <a:satMod val="150000"/>
              </a:schemeClr>
            </a:gs>
            <a:gs pos="25000">
              <a:schemeClr val="phClr">
                <a:tint val="96000"/>
                <a:shade val="80000"/>
                <a:satMod val="105000"/>
              </a:schemeClr>
            </a:gs>
            <a:gs pos="38000">
              <a:schemeClr val="phClr">
                <a:tint val="96000"/>
                <a:shade val="59000"/>
                <a:satMod val="120000"/>
              </a:schemeClr>
            </a:gs>
            <a:gs pos="55000">
              <a:schemeClr val="phClr">
                <a:tint val="100000"/>
                <a:shade val="57000"/>
                <a:satMod val="120000"/>
              </a:schemeClr>
            </a:gs>
            <a:gs pos="80000">
              <a:schemeClr val="phClr">
                <a:tint val="100000"/>
                <a:shade val="56000"/>
                <a:satMod val="145000"/>
              </a:schemeClr>
            </a:gs>
            <a:gs pos="88000">
              <a:schemeClr val="phClr">
                <a:tint val="100000"/>
                <a:shade val="63000"/>
                <a:satMod val="160000"/>
              </a:schemeClr>
            </a:gs>
            <a:gs pos="100000">
              <a:schemeClr val="phClr">
                <a:tint val="99000"/>
                <a:shade val="100000"/>
                <a:satMod val="155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glow" dir="tl">
              <a:rot lat="0" lon="0" rev="1800000"/>
            </a:lightRig>
          </a:scene3d>
          <a:sp3d contourW="10160" prstMaterial="dkEdge">
            <a:bevelT w="0" h="0" prst="angle"/>
            <a:contourClr>
              <a:schemeClr val="phClr">
                <a:shade val="30000"/>
                <a:satMod val="150000"/>
              </a:schemeClr>
            </a:contourClr>
          </a:sp3d>
        </a:effectStyle>
        <a:effectStyle>
          <a:effectLst>
            <a:glow rad="50800">
              <a:schemeClr val="phClr">
                <a:tint val="68000"/>
                <a:shade val="93000"/>
                <a:alpha val="37000"/>
                <a:satMod val="250000"/>
              </a:schemeClr>
            </a:glow>
          </a:effectLst>
          <a:scene3d>
            <a:camera prst="orthographicFront">
              <a:rot lat="0" lon="0" rev="0"/>
            </a:camera>
            <a:lightRig rig="glow" dir="t">
              <a:rot lat="0" lon="0" rev="1800000"/>
            </a:lightRig>
          </a:scene3d>
          <a:sp3d contourW="10160" prstMaterial="dkEdge">
            <a:bevelT w="20320" h="19050" prst="angle"/>
            <a:contourClr>
              <a:schemeClr val="phClr">
                <a:shade val="30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3000"/>
            <a:satMod val="14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70000"/>
                <a:satMod val="170000"/>
              </a:schemeClr>
              <a:schemeClr val="phClr">
                <a:shade val="70000"/>
                <a:satMod val="13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Apothecary</Template>
  <TotalTime>60</TotalTime>
  <Words>581</Words>
  <Application>Microsoft Office PowerPoint</Application>
  <PresentationFormat>On-screen Show (4:3)</PresentationFormat>
  <Paragraphs>26</Paragraphs>
  <Slides>10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Apothecary</vt:lpstr>
      <vt:lpstr>《烏衣巷》劉禹錫</vt:lpstr>
      <vt:lpstr>作者簡介</vt:lpstr>
      <vt:lpstr>主題思想</vt:lpstr>
      <vt:lpstr>PowerPoint Presentation</vt:lpstr>
      <vt:lpstr>第一句“朱雀橋邊野草花”</vt:lpstr>
      <vt:lpstr>PowerPoint Presentation</vt:lpstr>
      <vt:lpstr>第二句“烏衣巷口夕陽斜”</vt:lpstr>
      <vt:lpstr>寫作特點</vt:lpstr>
      <vt:lpstr>PowerPoint Presentation</vt:lpstr>
      <vt:lpstr>第三、四句 “舊時王謝堂前燕，飛入尋常百姓家。”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《烏衣巷》劉禹錫</dc:title>
  <dc:creator>yan</dc:creator>
  <cp:lastModifiedBy>yan</cp:lastModifiedBy>
  <cp:revision>9</cp:revision>
  <dcterms:created xsi:type="dcterms:W3CDTF">2013-01-03T11:18:57Z</dcterms:created>
  <dcterms:modified xsi:type="dcterms:W3CDTF">2013-02-18T23:45:44Z</dcterms:modified>
</cp:coreProperties>
</file>