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2809A-BF81-4E5F-96E0-F426A1AF5918}" type="datetimeFigureOut">
              <a:rPr lang="en-MY" smtClean="0"/>
              <a:t>27/3/2013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BCF3-F347-4DFA-A53C-462067A837BD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228143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2809A-BF81-4E5F-96E0-F426A1AF5918}" type="datetimeFigureOut">
              <a:rPr lang="en-MY" smtClean="0"/>
              <a:t>27/3/2013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BCF3-F347-4DFA-A53C-462067A837BD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3950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2809A-BF81-4E5F-96E0-F426A1AF5918}" type="datetimeFigureOut">
              <a:rPr lang="en-MY" smtClean="0"/>
              <a:t>27/3/2013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BCF3-F347-4DFA-A53C-462067A837BD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3450259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2809A-BF81-4E5F-96E0-F426A1AF5918}" type="datetimeFigureOut">
              <a:rPr lang="en-MY" smtClean="0"/>
              <a:t>27/3/2013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BCF3-F347-4DFA-A53C-462067A837BD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320350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2809A-BF81-4E5F-96E0-F426A1AF5918}" type="datetimeFigureOut">
              <a:rPr lang="en-MY" smtClean="0"/>
              <a:t>27/3/2013</a:t>
            </a:fld>
            <a:endParaRPr lang="en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BCF3-F347-4DFA-A53C-462067A837BD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216467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2809A-BF81-4E5F-96E0-F426A1AF5918}" type="datetimeFigureOut">
              <a:rPr lang="en-MY" smtClean="0"/>
              <a:t>27/3/2013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BCF3-F347-4DFA-A53C-462067A837BD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272995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2809A-BF81-4E5F-96E0-F426A1AF5918}" type="datetimeFigureOut">
              <a:rPr lang="en-MY" smtClean="0"/>
              <a:t>27/3/2013</a:t>
            </a:fld>
            <a:endParaRPr lang="en-M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BCF3-F347-4DFA-A53C-462067A837BD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839310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2809A-BF81-4E5F-96E0-F426A1AF5918}" type="datetimeFigureOut">
              <a:rPr lang="en-MY" smtClean="0"/>
              <a:t>27/3/2013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BCF3-F347-4DFA-A53C-462067A837BD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325052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2809A-BF81-4E5F-96E0-F426A1AF5918}" type="datetimeFigureOut">
              <a:rPr lang="en-MY" smtClean="0"/>
              <a:t>27/3/2013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BCF3-F347-4DFA-A53C-462067A837BD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8877366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2809A-BF81-4E5F-96E0-F426A1AF5918}" type="datetimeFigureOut">
              <a:rPr lang="en-MY" smtClean="0"/>
              <a:t>27/3/2013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BCF3-F347-4DFA-A53C-462067A837BD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81282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2809A-BF81-4E5F-96E0-F426A1AF5918}" type="datetimeFigureOut">
              <a:rPr lang="en-MY" smtClean="0"/>
              <a:t>27/3/2013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BCF3-F347-4DFA-A53C-462067A837BD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835951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92809A-BF81-4E5F-96E0-F426A1AF5918}" type="datetimeFigureOut">
              <a:rPr lang="en-MY" smtClean="0"/>
              <a:t>27/3/2013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43BCF3-F347-4DFA-A53C-462067A837BD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112612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3814192" cy="1470025"/>
          </a:xfrm>
        </p:spPr>
        <p:txBody>
          <a:bodyPr>
            <a:normAutofit/>
          </a:bodyPr>
          <a:lstStyle/>
          <a:p>
            <a:r>
              <a:rPr lang="zh-CN" altLang="en-US" sz="7200" dirty="0" smtClean="0">
                <a:latin typeface="黑体" pitchFamily="49" charset="-122"/>
                <a:ea typeface="黑体" pitchFamily="49" charset="-122"/>
              </a:rPr>
              <a:t>落花生</a:t>
            </a:r>
            <a:endParaRPr lang="en-MY" sz="72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2768352" cy="1752600"/>
          </a:xfrm>
        </p:spPr>
        <p:txBody>
          <a:bodyPr>
            <a:normAutofit/>
          </a:bodyPr>
          <a:lstStyle/>
          <a:p>
            <a:r>
              <a:rPr lang="zh-CN" altLang="en-US" sz="4400" b="1" dirty="0" smtClean="0">
                <a:solidFill>
                  <a:schemeClr val="accent4">
                    <a:lumMod val="75000"/>
                  </a:schemeClr>
                </a:solidFill>
              </a:rPr>
              <a:t>许地山</a:t>
            </a:r>
            <a:endParaRPr lang="en-MY" sz="4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548680"/>
            <a:ext cx="4547567" cy="4250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836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作者简介</a:t>
            </a:r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许地山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556792"/>
            <a:ext cx="8301608" cy="4968552"/>
          </a:xfrm>
        </p:spPr>
        <p:txBody>
          <a:bodyPr>
            <a:normAutofit/>
          </a:bodyPr>
          <a:lstStyle/>
          <a:p>
            <a:r>
              <a:rPr lang="zh-CN" altLang="en-US" b="1" dirty="0" smtClean="0"/>
              <a:t>名赞堃</a:t>
            </a:r>
            <a:r>
              <a:rPr lang="zh-CN" altLang="en-US" b="1" dirty="0" smtClean="0"/>
              <a:t>。现</a:t>
            </a:r>
            <a:r>
              <a:rPr lang="zh-CN" altLang="en-US" b="1" dirty="0" smtClean="0"/>
              <a:t>代小说家、散文家</a:t>
            </a:r>
            <a:r>
              <a:rPr lang="zh-CN" altLang="en-US" b="1" dirty="0" smtClean="0"/>
              <a:t>。</a:t>
            </a:r>
            <a:endParaRPr lang="en-US" altLang="zh-CN" b="1" dirty="0" smtClean="0"/>
          </a:p>
          <a:p>
            <a:r>
              <a:rPr lang="zh-CN" altLang="en-US" b="1" dirty="0"/>
              <a:t>原</a:t>
            </a:r>
            <a:r>
              <a:rPr lang="zh-CN" altLang="en-US" b="1" dirty="0" smtClean="0"/>
              <a:t>籍中国福建龙溪，出生于台湾。</a:t>
            </a:r>
            <a:endParaRPr lang="en-US" altLang="zh-CN" b="1" dirty="0" smtClean="0"/>
          </a:p>
          <a:p>
            <a:r>
              <a:rPr lang="zh-CN" altLang="en-US" b="1" dirty="0"/>
              <a:t>中日甲午战</a:t>
            </a:r>
            <a:r>
              <a:rPr lang="zh-CN" altLang="en-US" b="1" dirty="0" smtClean="0"/>
              <a:t>争后，台湾落入日本人之手，全家迁到中国大陆。</a:t>
            </a:r>
            <a:endParaRPr lang="en-US" altLang="zh-CN" b="1" dirty="0" smtClean="0"/>
          </a:p>
          <a:p>
            <a:r>
              <a:rPr lang="zh-CN" altLang="en-US" b="1" dirty="0"/>
              <a:t>作</a:t>
            </a:r>
            <a:r>
              <a:rPr lang="zh-CN" altLang="en-US" b="1" dirty="0" smtClean="0"/>
              <a:t>品通过事物描绘表现了深刻的人生哲理，意境深远，耐人寻味，具有余味无穷的神韵。</a:t>
            </a:r>
            <a:endParaRPr lang="en-US" altLang="zh-CN" b="1" dirty="0" smtClean="0"/>
          </a:p>
          <a:p>
            <a:r>
              <a:rPr lang="zh-CN" altLang="en-US" b="1" dirty="0"/>
              <a:t>作</a:t>
            </a:r>
            <a:r>
              <a:rPr lang="zh-CN" altLang="en-US" b="1" dirty="0" smtClean="0"/>
              <a:t>品：小说集</a:t>
            </a:r>
            <a:r>
              <a:rPr lang="en-US" altLang="zh-CN" b="1" dirty="0" smtClean="0"/>
              <a:t>《</a:t>
            </a:r>
            <a:r>
              <a:rPr lang="zh-CN" altLang="en-US" b="1" dirty="0" smtClean="0"/>
              <a:t>綴网劳蛛</a:t>
            </a:r>
            <a:r>
              <a:rPr lang="en-US" altLang="zh-CN" b="1" dirty="0" smtClean="0"/>
              <a:t>》</a:t>
            </a:r>
            <a:r>
              <a:rPr lang="zh-CN" altLang="en-US" b="1" dirty="0" smtClean="0"/>
              <a:t>、散文集</a:t>
            </a:r>
            <a:r>
              <a:rPr lang="en-US" altLang="zh-CN" b="1" dirty="0" smtClean="0"/>
              <a:t>《</a:t>
            </a:r>
            <a:r>
              <a:rPr lang="zh-CN" altLang="en-US" b="1" dirty="0" smtClean="0"/>
              <a:t>空山灵雨</a:t>
            </a:r>
            <a:r>
              <a:rPr lang="en-US" altLang="zh-CN" b="1" dirty="0" smtClean="0"/>
              <a:t>》</a:t>
            </a:r>
            <a:r>
              <a:rPr lang="zh-CN" altLang="en-US" b="1" dirty="0" smtClean="0"/>
              <a:t>等。</a:t>
            </a:r>
            <a:endParaRPr lang="en-US" altLang="zh-CN" b="1" dirty="0" smtClean="0"/>
          </a:p>
        </p:txBody>
      </p:sp>
    </p:spTree>
    <p:extLst>
      <p:ext uri="{BB962C8B-B14F-4D97-AF65-F5344CB8AC3E}">
        <p14:creationId xmlns:p14="http://schemas.microsoft.com/office/powerpoint/2010/main" val="322169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体裁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zh-CN" altLang="en-US" b="1" dirty="0" smtClean="0">
                <a:solidFill>
                  <a:schemeClr val="accent4">
                    <a:lumMod val="75000"/>
                  </a:schemeClr>
                </a:solidFill>
              </a:rPr>
              <a:t>散文（记叙文）</a:t>
            </a:r>
            <a:endParaRPr lang="en-MY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2204864"/>
            <a:ext cx="4464496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950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主题思想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5400" dirty="0" smtClean="0">
                <a:latin typeface="隶书" pitchFamily="49" charset="-122"/>
                <a:ea typeface="隶书" pitchFamily="49" charset="-122"/>
              </a:rPr>
              <a:t>赞扬花生默默奉献的精神，指出做人应该像花生那样，做不炫耀自己的、平凡实在的人。</a:t>
            </a:r>
            <a:endParaRPr lang="en-MY" sz="5400" dirty="0">
              <a:latin typeface="隶书" pitchFamily="49" charset="-122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43770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朗读课文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让同学们扮演</a:t>
            </a:r>
            <a:r>
              <a:rPr lang="en-US" altLang="zh-CN" dirty="0" smtClean="0"/>
              <a:t>《</a:t>
            </a:r>
            <a:r>
              <a:rPr lang="zh-CN" altLang="en-US" dirty="0" smtClean="0"/>
              <a:t>落花生</a:t>
            </a:r>
            <a:r>
              <a:rPr lang="en-US" altLang="zh-CN" dirty="0" smtClean="0"/>
              <a:t>》</a:t>
            </a:r>
            <a:r>
              <a:rPr lang="zh-CN" altLang="en-US" smtClean="0"/>
              <a:t>里的角色。</a:t>
            </a:r>
            <a:endParaRPr lang="en-MY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516738"/>
            <a:ext cx="5662806" cy="3936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008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/>
              <a:t>课文分析</a:t>
            </a:r>
            <a:endParaRPr lang="en-MY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结构和思路：</a:t>
            </a:r>
            <a:endParaRPr lang="en-US" altLang="zh-CN" sz="4400" dirty="0" smtClean="0">
              <a:latin typeface="黑体" pitchFamily="49" charset="-122"/>
              <a:ea typeface="黑体" pitchFamily="49" charset="-122"/>
            </a:endParaRPr>
          </a:p>
          <a:p>
            <a:pPr marL="0" indent="0" algn="ctr">
              <a:buNone/>
            </a:pPr>
            <a:r>
              <a:rPr lang="zh-CN" altLang="en-US" sz="4400" dirty="0">
                <a:latin typeface="黑体" pitchFamily="49" charset="-122"/>
                <a:ea typeface="黑体" pitchFamily="49" charset="-122"/>
              </a:rPr>
              <a:t>全</a:t>
            </a: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文发展可分为三个意义段。（</a:t>
            </a:r>
            <a:r>
              <a:rPr lang="zh-CN" altLang="en-US" sz="4400" dirty="0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按时间顺序</a:t>
            </a:r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）</a:t>
            </a:r>
            <a:endParaRPr lang="en-US" altLang="zh-CN" sz="4400" dirty="0" smtClean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86997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第一意义段（第</a:t>
            </a:r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1-2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自然段）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zh-CN" altLang="en-US" sz="4400" b="1" dirty="0" smtClean="0"/>
              <a:t>收获节前。</a:t>
            </a:r>
            <a:endParaRPr lang="en-US" altLang="zh-CN" sz="4400" b="1" dirty="0" smtClean="0"/>
          </a:p>
          <a:p>
            <a:pPr algn="ctr"/>
            <a:r>
              <a:rPr lang="zh-CN" altLang="en-US" sz="4400" b="1" dirty="0"/>
              <a:t>因</a:t>
            </a:r>
            <a:r>
              <a:rPr lang="zh-CN" altLang="en-US" sz="4400" b="1" dirty="0" smtClean="0"/>
              <a:t>由与准备</a:t>
            </a:r>
            <a:r>
              <a:rPr lang="zh-CN" altLang="en-US" dirty="0" smtClean="0"/>
              <a:t>。</a:t>
            </a: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721797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第二意义段（第</a:t>
            </a:r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3-10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自然段）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4000" b="1" dirty="0" smtClean="0"/>
              <a:t>收获节进行中的活动</a:t>
            </a:r>
            <a:r>
              <a:rPr lang="zh-CN" altLang="en-US" sz="4000" b="1" dirty="0" smtClean="0"/>
              <a:t>。</a:t>
            </a:r>
            <a:endParaRPr lang="en-US" altLang="zh-CN" sz="4000" b="1" dirty="0" smtClean="0"/>
          </a:p>
          <a:p>
            <a:r>
              <a:rPr lang="zh-CN" altLang="en-US" sz="4000" b="1" dirty="0"/>
              <a:t>全</a:t>
            </a:r>
            <a:r>
              <a:rPr lang="zh-CN" altLang="en-US" sz="4000" b="1" dirty="0" smtClean="0"/>
              <a:t>文重点</a:t>
            </a:r>
            <a:r>
              <a:rPr lang="zh-CN" altLang="en-US" sz="4000" b="1" dirty="0"/>
              <a:t>部</a:t>
            </a:r>
            <a:r>
              <a:rPr lang="zh-CN" altLang="en-US" sz="4000" b="1" dirty="0" smtClean="0"/>
              <a:t>分：</a:t>
            </a:r>
            <a:r>
              <a:rPr lang="zh-CN" altLang="en-US" sz="4000" b="1" dirty="0" smtClean="0">
                <a:solidFill>
                  <a:srgbClr val="008000"/>
                </a:solidFill>
              </a:rPr>
              <a:t>记叙收获落花生时节全家在后院聚欢的情景。</a:t>
            </a:r>
            <a:endParaRPr lang="en-US" altLang="zh-CN" sz="4000" b="1" dirty="0" smtClean="0">
              <a:solidFill>
                <a:srgbClr val="008000"/>
              </a:solidFill>
            </a:endParaRPr>
          </a:p>
          <a:p>
            <a:r>
              <a:rPr lang="zh-CN" altLang="en-US" sz="4000" b="1" dirty="0"/>
              <a:t>作</a:t>
            </a:r>
            <a:r>
              <a:rPr lang="zh-CN" altLang="en-US" sz="4000" b="1" dirty="0" smtClean="0"/>
              <a:t>者细致地描写了父亲的参与、子女的对答、父亲的循循教诲，并谈论落花生的好处，引出做人的道理。</a:t>
            </a:r>
            <a:endParaRPr lang="en-US" altLang="zh-CN" sz="4000" b="1" dirty="0" smtClean="0"/>
          </a:p>
          <a:p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225404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800" b="1" dirty="0" smtClean="0"/>
              <a:t>第一层次（第</a:t>
            </a:r>
            <a:r>
              <a:rPr lang="en-US" altLang="zh-CN" sz="4800" b="1" dirty="0" smtClean="0"/>
              <a:t>3-8</a:t>
            </a:r>
            <a:r>
              <a:rPr lang="zh-CN" altLang="en-US" sz="4800" b="1" dirty="0" smtClean="0"/>
              <a:t>自然段）：说明花生的用处。</a:t>
            </a:r>
            <a:endParaRPr lang="en-US" altLang="zh-CN" sz="4800" b="1" dirty="0" smtClean="0"/>
          </a:p>
          <a:p>
            <a:r>
              <a:rPr lang="zh-CN" altLang="en-US" sz="4800" b="1" dirty="0" smtClean="0"/>
              <a:t>写父亲提出问题，以及孩子们对花生用处的看法。</a:t>
            </a:r>
            <a:endParaRPr lang="en-MY" sz="4800" b="1" dirty="0"/>
          </a:p>
        </p:txBody>
      </p:sp>
    </p:spTree>
    <p:extLst>
      <p:ext uri="{BB962C8B-B14F-4D97-AF65-F5344CB8AC3E}">
        <p14:creationId xmlns:p14="http://schemas.microsoft.com/office/powerpoint/2010/main" val="1370638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lnSpcReduction="10000"/>
          </a:bodyPr>
          <a:lstStyle/>
          <a:p>
            <a:r>
              <a:rPr lang="zh-CN" altLang="en-US" sz="4400" b="1" dirty="0" smtClean="0"/>
              <a:t>第二层次（第</a:t>
            </a:r>
            <a:r>
              <a:rPr lang="en-US" altLang="zh-CN" sz="4400" b="1" dirty="0" smtClean="0"/>
              <a:t>9</a:t>
            </a:r>
            <a:r>
              <a:rPr lang="zh-CN" altLang="en-US" sz="4400" b="1" dirty="0" smtClean="0"/>
              <a:t>自然段），表现花生的品格。</a:t>
            </a:r>
            <a:endParaRPr lang="en-US" altLang="zh-CN" sz="4400" b="1" dirty="0" smtClean="0"/>
          </a:p>
          <a:p>
            <a:r>
              <a:rPr lang="zh-CN" altLang="en-US" sz="4400" b="1" dirty="0" smtClean="0"/>
              <a:t>写父亲和众人谈论落花生的品格。</a:t>
            </a:r>
            <a:endParaRPr lang="en-US" altLang="zh-CN" sz="4400" b="1" dirty="0" smtClean="0"/>
          </a:p>
          <a:p>
            <a:endParaRPr lang="en-US" sz="4400" b="1" dirty="0"/>
          </a:p>
          <a:p>
            <a:r>
              <a:rPr lang="zh-CN" altLang="en-US" sz="4400" b="1" dirty="0" smtClean="0"/>
              <a:t>第三层次（第</a:t>
            </a:r>
            <a:r>
              <a:rPr lang="en-US" altLang="zh-CN" sz="4400" b="1" dirty="0" smtClean="0"/>
              <a:t>10</a:t>
            </a:r>
            <a:r>
              <a:rPr lang="zh-CN" altLang="en-US" sz="4400" b="1" dirty="0" smtClean="0"/>
              <a:t>自然段），写父亲对子女循循教诲。有花生的用处谈到做人的道理</a:t>
            </a:r>
            <a:r>
              <a:rPr lang="zh-CN" altLang="en-US" dirty="0" smtClean="0"/>
              <a:t>。</a:t>
            </a: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47224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黑体" pitchFamily="49" charset="-122"/>
                <a:ea typeface="黑体" pitchFamily="49" charset="-122"/>
              </a:rPr>
              <a:t>第三意义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段（最后自然段）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800" b="1" dirty="0" smtClean="0"/>
              <a:t>写收获节聚会的结束。</a:t>
            </a:r>
            <a:endParaRPr lang="en-US" altLang="zh-CN" sz="4800" b="1" dirty="0" smtClean="0"/>
          </a:p>
          <a:p>
            <a:r>
              <a:rPr lang="zh-CN" altLang="en-US" sz="4800" b="1" dirty="0"/>
              <a:t>收获</a:t>
            </a:r>
            <a:r>
              <a:rPr lang="zh-CN" altLang="en-US" sz="4800" b="1" dirty="0" smtClean="0"/>
              <a:t>节结束了，但给“我”留下了深刻印象的是父亲的话。</a:t>
            </a:r>
            <a:endParaRPr lang="en-MY" sz="4800" b="1" dirty="0"/>
          </a:p>
        </p:txBody>
      </p:sp>
    </p:spTree>
    <p:extLst>
      <p:ext uri="{BB962C8B-B14F-4D97-AF65-F5344CB8AC3E}">
        <p14:creationId xmlns:p14="http://schemas.microsoft.com/office/powerpoint/2010/main" val="1119097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写作特点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sz="4000" dirty="0" smtClean="0">
                <a:latin typeface="隶书" pitchFamily="49" charset="-122"/>
                <a:ea typeface="隶书" pitchFamily="49" charset="-122"/>
              </a:rPr>
              <a:t>1. </a:t>
            </a:r>
            <a:r>
              <a:rPr lang="zh-CN" altLang="en-US" sz="4000" dirty="0" smtClean="0">
                <a:latin typeface="隶书" pitchFamily="49" charset="-122"/>
                <a:ea typeface="隶书" pitchFamily="49" charset="-122"/>
              </a:rPr>
              <a:t>本文叙事线索单纯，按时间顺序叙述，脉络清晰。</a:t>
            </a:r>
            <a:endParaRPr lang="en-US" altLang="zh-CN" sz="4000" dirty="0" smtClean="0">
              <a:latin typeface="隶书" pitchFamily="49" charset="-122"/>
              <a:ea typeface="隶书" pitchFamily="49" charset="-122"/>
            </a:endParaRPr>
          </a:p>
          <a:p>
            <a:r>
              <a:rPr lang="en-US" altLang="zh-CN" sz="4000" dirty="0" smtClean="0">
                <a:latin typeface="隶书" pitchFamily="49" charset="-122"/>
                <a:ea typeface="隶书" pitchFamily="49" charset="-122"/>
              </a:rPr>
              <a:t>2. </a:t>
            </a:r>
            <a:r>
              <a:rPr lang="zh-CN" altLang="en-US" sz="4000" dirty="0" smtClean="0">
                <a:latin typeface="隶书" pitchFamily="49" charset="-122"/>
                <a:ea typeface="隶书" pitchFamily="49" charset="-122"/>
              </a:rPr>
              <a:t>阐述花生的意义由浅入深，层次分明。</a:t>
            </a:r>
            <a:endParaRPr lang="en-US" altLang="zh-CN" sz="4000" dirty="0" smtClean="0">
              <a:latin typeface="隶书" pitchFamily="49" charset="-122"/>
              <a:ea typeface="隶书" pitchFamily="49" charset="-122"/>
            </a:endParaRPr>
          </a:p>
          <a:p>
            <a:r>
              <a:rPr lang="en-US" altLang="zh-CN" sz="4000" dirty="0" smtClean="0">
                <a:latin typeface="隶书" pitchFamily="49" charset="-122"/>
                <a:ea typeface="隶书" pitchFamily="49" charset="-122"/>
              </a:rPr>
              <a:t>3. </a:t>
            </a:r>
            <a:r>
              <a:rPr lang="zh-CN" altLang="en-US" sz="4000" dirty="0" smtClean="0">
                <a:latin typeface="隶书" pitchFamily="49" charset="-122"/>
                <a:ea typeface="隶书" pitchFamily="49" charset="-122"/>
              </a:rPr>
              <a:t>文章精炼，语言简洁，但却能阐述出大意义。</a:t>
            </a:r>
            <a:endParaRPr lang="en-MY" sz="4000" dirty="0">
              <a:latin typeface="隶书" pitchFamily="49" charset="-122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906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练习</a:t>
            </a:r>
            <a:endParaRPr lang="en-MY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473086"/>
            <a:ext cx="8229600" cy="2780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9946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7363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分为三个意义段。</a:t>
            </a:r>
            <a:endParaRPr lang="en-US" altLang="zh-CN" sz="3600" b="1" dirty="0" smtClean="0"/>
          </a:p>
          <a:p>
            <a:r>
              <a:rPr lang="zh-CN" altLang="en-US" sz="3600" b="1" dirty="0"/>
              <a:t>第一意义</a:t>
            </a:r>
            <a:r>
              <a:rPr lang="zh-CN" altLang="en-US" sz="3600" b="1" dirty="0" smtClean="0"/>
              <a:t>段写收获节的由来与筹备；</a:t>
            </a:r>
            <a:endParaRPr lang="en-US" altLang="zh-CN" sz="3600" b="1" dirty="0" smtClean="0"/>
          </a:p>
          <a:p>
            <a:r>
              <a:rPr lang="zh-CN" altLang="en-US" sz="3600" b="1" dirty="0"/>
              <a:t>第二意义</a:t>
            </a:r>
            <a:r>
              <a:rPr lang="zh-CN" altLang="en-US" sz="3600" b="1" dirty="0" smtClean="0"/>
              <a:t>段写收获节上的活动；</a:t>
            </a:r>
            <a:endParaRPr lang="en-US" altLang="zh-CN" sz="3600" b="1" dirty="0" smtClean="0"/>
          </a:p>
          <a:p>
            <a:r>
              <a:rPr lang="zh-CN" altLang="en-US" sz="3600" b="1" dirty="0"/>
              <a:t>第</a:t>
            </a:r>
            <a:r>
              <a:rPr lang="zh-CN" altLang="en-US" sz="3600" b="1" dirty="0" smtClean="0"/>
              <a:t>三意义段写收获节的结束及感想。</a:t>
            </a:r>
            <a:endParaRPr lang="en-US" altLang="zh-CN" sz="3600" b="1" dirty="0" smtClean="0"/>
          </a:p>
          <a:p>
            <a:r>
              <a:rPr lang="zh-CN" altLang="en-US" sz="3600" b="1" dirty="0"/>
              <a:t>按事</a:t>
            </a:r>
            <a:r>
              <a:rPr lang="zh-CN" altLang="en-US" sz="3600" b="1" dirty="0" smtClean="0"/>
              <a:t>件的发展顺序安排层次，是连贯式。</a:t>
            </a:r>
            <a:endParaRPr lang="en-MY" sz="3600" b="1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682268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文章第二意义段以什么方式安排议论的层次？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525963"/>
          </a:xfrm>
        </p:spPr>
        <p:txBody>
          <a:bodyPr>
            <a:normAutofit/>
          </a:bodyPr>
          <a:lstStyle/>
          <a:p>
            <a:r>
              <a:rPr lang="zh-CN" altLang="en-US" sz="4400" dirty="0" smtClean="0">
                <a:latin typeface="隶书" pitchFamily="49" charset="-122"/>
                <a:ea typeface="隶书" pitchFamily="49" charset="-122"/>
              </a:rPr>
              <a:t>递进方式。</a:t>
            </a:r>
            <a:endParaRPr lang="en-US" altLang="zh-CN" sz="4400" dirty="0" smtClean="0"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4400" dirty="0">
                <a:latin typeface="隶书" pitchFamily="49" charset="-122"/>
                <a:ea typeface="隶书" pitchFamily="49" charset="-122"/>
              </a:rPr>
              <a:t>先</a:t>
            </a:r>
            <a:r>
              <a:rPr lang="zh-CN" altLang="en-US" sz="4400" dirty="0" smtClean="0">
                <a:latin typeface="隶书" pitchFamily="49" charset="-122"/>
                <a:ea typeface="隶书" pitchFamily="49" charset="-122"/>
              </a:rPr>
              <a:t>写花生的用处，次写花生的品格，再写人应有的品格，议论由浅入深，层层深入。</a:t>
            </a:r>
            <a:endParaRPr lang="en-MY" sz="4400" dirty="0">
              <a:latin typeface="隶书" pitchFamily="49" charset="-122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39792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667</TotalTime>
  <Words>718</Words>
  <Application>Microsoft Office PowerPoint</Application>
  <PresentationFormat>On-screen Show (4:3)</PresentationFormat>
  <Paragraphs>46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落花生</vt:lpstr>
      <vt:lpstr>作者简介——许地山</vt:lpstr>
      <vt:lpstr>体裁</vt:lpstr>
      <vt:lpstr>主题思想</vt:lpstr>
      <vt:lpstr>朗读课文</vt:lpstr>
      <vt:lpstr>课文分析</vt:lpstr>
      <vt:lpstr>第一意义段（第1-2自然段）</vt:lpstr>
      <vt:lpstr>第二意义段（第3-10自然段）</vt:lpstr>
      <vt:lpstr>PowerPoint Presentation</vt:lpstr>
      <vt:lpstr>PowerPoint Presentation</vt:lpstr>
      <vt:lpstr>第三意义段（最后自然段）</vt:lpstr>
      <vt:lpstr>写作特点</vt:lpstr>
      <vt:lpstr>练习</vt:lpstr>
      <vt:lpstr>PowerPoint Presentation</vt:lpstr>
      <vt:lpstr>3.文章第二意义段以什么方式安排议论的层次？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落花生</dc:title>
  <dc:creator>yan</dc:creator>
  <cp:lastModifiedBy>yan</cp:lastModifiedBy>
  <cp:revision>15</cp:revision>
  <dcterms:created xsi:type="dcterms:W3CDTF">2013-03-25T15:02:37Z</dcterms:created>
  <dcterms:modified xsi:type="dcterms:W3CDTF">2013-03-27T08:06:56Z</dcterms:modified>
</cp:coreProperties>
</file>