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9" r:id="rId3"/>
    <p:sldId id="257" r:id="rId4"/>
    <p:sldId id="259" r:id="rId5"/>
    <p:sldId id="260" r:id="rId6"/>
    <p:sldId id="262" r:id="rId7"/>
    <p:sldId id="261" r:id="rId8"/>
    <p:sldId id="267" r:id="rId9"/>
    <p:sldId id="263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28821-FD77-4CDF-BF6C-4AF1ABF3E8A7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9B12D-1DF9-43DE-8911-188D528E0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18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9B12D-1DF9-43DE-8911-188D528E000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953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58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37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847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6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202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18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779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63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080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83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81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90B5D-B3FC-4ACC-BC72-67D2D2932279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94BE4-54EE-4374-B757-E3B1E09A47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822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5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4573" y="228600"/>
            <a:ext cx="7924800" cy="1771650"/>
          </a:xfrm>
        </p:spPr>
        <p:txBody>
          <a:bodyPr/>
          <a:lstStyle/>
          <a:p>
            <a:r>
              <a:rPr lang="zh-CN" altLang="en-US" sz="3300" dirty="0" smtClean="0">
                <a:latin typeface="KaiTi" pitchFamily="49" charset="-122"/>
                <a:ea typeface="KaiTi" pitchFamily="49" charset="-122"/>
              </a:rPr>
              <a:t>第十五课 </a:t>
            </a:r>
            <a:r>
              <a:rPr lang="zh-CN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群英会蒋干中计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673" y="5410200"/>
            <a:ext cx="6400800" cy="9906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KaiTi" pitchFamily="49" charset="-122"/>
                <a:ea typeface="KaiTi" pitchFamily="49" charset="-122"/>
              </a:rPr>
              <a:t>报告呈现：讲解“计”</a:t>
            </a:r>
            <a:endParaRPr lang="en-US" sz="4400" b="1" dirty="0">
              <a:solidFill>
                <a:schemeClr val="tx1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2673" y="685800"/>
            <a:ext cx="7924800" cy="1066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3" y="1905000"/>
            <a:ext cx="7924800" cy="3161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596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latin typeface="KaiTi" pitchFamily="49" charset="-122"/>
                <a:ea typeface="KaiTi" pitchFamily="49" charset="-122"/>
              </a:rPr>
              <a:t>方筠</a:t>
            </a:r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萤</a:t>
            </a:r>
            <a:endParaRPr lang="en-US" altLang="zh-CN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林</a:t>
            </a:r>
            <a:r>
              <a:rPr lang="zh-CN" altLang="en-US" b="1" dirty="0">
                <a:latin typeface="KaiTi" pitchFamily="49" charset="-122"/>
                <a:ea typeface="KaiTi" pitchFamily="49" charset="-122"/>
              </a:rPr>
              <a:t>咏</a:t>
            </a:r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乐</a:t>
            </a:r>
            <a:endParaRPr lang="en-US" altLang="zh-CN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>
                <a:latin typeface="KaiTi" pitchFamily="49" charset="-122"/>
                <a:ea typeface="KaiTi" pitchFamily="49" charset="-122"/>
              </a:rPr>
              <a:t>曾晶</a:t>
            </a:r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圆</a:t>
            </a:r>
            <a:endParaRPr lang="en-US" altLang="zh-CN" b="1" dirty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真佐美</a:t>
            </a:r>
            <a:endParaRPr lang="en-US" altLang="zh-CN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>
                <a:latin typeface="KaiTi" pitchFamily="49" charset="-122"/>
                <a:ea typeface="KaiTi" pitchFamily="49" charset="-122"/>
              </a:rPr>
              <a:t>张凯</a:t>
            </a:r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胜</a:t>
            </a:r>
            <a:endParaRPr lang="en-US" altLang="zh-CN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>
                <a:latin typeface="KaiTi" pitchFamily="49" charset="-122"/>
                <a:ea typeface="KaiTi" pitchFamily="49" charset="-122"/>
              </a:rPr>
              <a:t>叶志</a:t>
            </a:r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浩</a:t>
            </a:r>
            <a:endParaRPr lang="en-US" altLang="zh-CN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>
                <a:latin typeface="KaiTi" pitchFamily="49" charset="-122"/>
                <a:ea typeface="KaiTi" pitchFamily="49" charset="-122"/>
              </a:rPr>
              <a:t>叶博泽</a:t>
            </a:r>
            <a:endParaRPr lang="en-US" b="1" dirty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7200" cy="1143000"/>
          </a:xfrm>
        </p:spPr>
        <p:txBody>
          <a:bodyPr>
            <a:normAutofit/>
          </a:bodyPr>
          <a:lstStyle/>
          <a:p>
            <a:r>
              <a:rPr lang="zh-CN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组员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2673" y="457200"/>
            <a:ext cx="77793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933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19800" cy="1143000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背景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43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400" b="1" dirty="0" smtClean="0">
                <a:latin typeface="KaiTi" pitchFamily="49" charset="-122"/>
                <a:ea typeface="KaiTi" pitchFamily="49" charset="-122"/>
              </a:rPr>
              <a:t>周瑜毁曹操挑战信、斩杀来使。组军前往曹操军队所在。</a:t>
            </a:r>
            <a:endParaRPr lang="en-US" altLang="zh-CN" sz="24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400" b="1" dirty="0">
                <a:latin typeface="KaiTi" pitchFamily="49" charset="-122"/>
                <a:ea typeface="KaiTi" pitchFamily="49" charset="-122"/>
              </a:rPr>
              <a:t>曹</a:t>
            </a:r>
            <a:r>
              <a:rPr lang="zh-CN" altLang="en-US" sz="2400" b="1" dirty="0" smtClean="0">
                <a:latin typeface="KaiTi" pitchFamily="49" charset="-122"/>
                <a:ea typeface="KaiTi" pitchFamily="49" charset="-122"/>
              </a:rPr>
              <a:t>操知道后</a:t>
            </a:r>
            <a:r>
              <a:rPr lang="en-US" altLang="zh-CN" sz="2400" b="1" dirty="0" smtClean="0">
                <a:latin typeface="KaiTi" pitchFamily="49" charset="-122"/>
                <a:ea typeface="KaiTi" pitchFamily="49" charset="-122"/>
              </a:rPr>
              <a:t>,</a:t>
            </a:r>
            <a:r>
              <a:rPr lang="zh-CN" altLang="en-US" sz="2400" b="1" dirty="0" smtClean="0">
                <a:latin typeface="KaiTi" pitchFamily="49" charset="-122"/>
                <a:ea typeface="KaiTi" pitchFamily="49" charset="-122"/>
              </a:rPr>
              <a:t>率军队到三江口迎周瑜。</a:t>
            </a:r>
            <a:endParaRPr lang="en-US" altLang="zh-CN" sz="24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400" b="1" dirty="0" smtClean="0">
                <a:latin typeface="KaiTi" pitchFamily="49" charset="-122"/>
                <a:ea typeface="KaiTi" pitchFamily="49" charset="-122"/>
              </a:rPr>
              <a:t>东吴水军以射箭进攻曹军，曹军不敌，被东吴军队直冲军队之中。</a:t>
            </a:r>
            <a:endParaRPr lang="en-US" altLang="zh-CN" sz="24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400" b="1" dirty="0" smtClean="0">
                <a:latin typeface="KaiTi" pitchFamily="49" charset="-122"/>
                <a:ea typeface="KaiTi" pitchFamily="49" charset="-122"/>
              </a:rPr>
              <a:t>曹军大都不练习水战，轻而易举地被周瑜军队以三路的战船进攻。</a:t>
            </a:r>
            <a:endParaRPr lang="en-US" altLang="zh-CN" sz="24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400" b="1" dirty="0" smtClean="0">
                <a:latin typeface="KaiTi" pitchFamily="49" charset="-122"/>
                <a:ea typeface="KaiTi" pitchFamily="49" charset="-122"/>
              </a:rPr>
              <a:t>周瑜得胜。</a:t>
            </a:r>
            <a:endParaRPr lang="en-US" sz="24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602673" y="457200"/>
            <a:ext cx="57219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sharpenSoften amount="-13000"/>
                    </a14:imgEffect>
                    <a14:imgEffect>
                      <a14:colorTemperature colorTemp="5900"/>
                    </a14:imgEffect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304800"/>
            <a:ext cx="2057400" cy="6405743"/>
          </a:xfrm>
          <a:prstGeom prst="rect">
            <a:avLst/>
          </a:prstGeom>
          <a:effectLst>
            <a:outerShdw blurRad="139700" dir="18060000" sx="101000" sy="101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144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7200" cy="1143000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初始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854" y="1599241"/>
            <a:ext cx="8007928" cy="4876800"/>
          </a:xfrm>
        </p:spPr>
        <p:txBody>
          <a:bodyPr>
            <a:noAutofit/>
          </a:bodyPr>
          <a:lstStyle/>
          <a:p>
            <a:r>
              <a:rPr lang="zh-CN" altLang="en-US" sz="2800" b="1" dirty="0">
                <a:latin typeface="KaiTi" pitchFamily="49" charset="-122"/>
                <a:ea typeface="KaiTi" pitchFamily="49" charset="-122"/>
              </a:rPr>
              <a:t>周</a:t>
            </a:r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瑜打败了曹操。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曹操不甘，命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蔡瑁、张允</a:t>
            </a:r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作水军都督练习水军。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>
                <a:latin typeface="KaiTi" pitchFamily="49" charset="-122"/>
                <a:ea typeface="KaiTi" pitchFamily="49" charset="-122"/>
              </a:rPr>
              <a:t>周</a:t>
            </a:r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瑜半夜窥看曹操水寨。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周瑜决定，必须先除掉蔡、张两人。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曹军中，曹操准蒋干去东吴劝降。</a:t>
            </a:r>
            <a:endParaRPr lang="en-US" altLang="zh-CN" sz="2800" b="1" dirty="0" smtClean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>
                <a:latin typeface="KaiTi" pitchFamily="49" charset="-122"/>
                <a:ea typeface="KaiTi" pitchFamily="49" charset="-122"/>
              </a:rPr>
              <a:t>周</a:t>
            </a:r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瑜摆宴、引数百人正装迎接蒋干。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已知蒋干来意，周瑜打算施行反间计，间接设计曹军。</a:t>
            </a:r>
            <a:endParaRPr lang="en-US" altLang="zh-CN" sz="2800" b="1" dirty="0" smtClean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6" name="5-Point Star 5"/>
          <p:cNvSpPr/>
          <p:nvPr/>
        </p:nvSpPr>
        <p:spPr>
          <a:xfrm rot="21126861">
            <a:off x="192317" y="3616577"/>
            <a:ext cx="548411" cy="516824"/>
          </a:xfrm>
          <a:prstGeom prst="star5">
            <a:avLst>
              <a:gd name="adj" fmla="val 23873"/>
              <a:gd name="hf" fmla="val 105146"/>
              <a:gd name="vf" fmla="val 11055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Gungsuh" pitchFamily="18" charset="-127"/>
                <a:ea typeface="Gungsuh" pitchFamily="18" charset="-127"/>
              </a:rPr>
              <a:t>1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7" name="5-Point Star 6"/>
          <p:cNvSpPr/>
          <p:nvPr/>
        </p:nvSpPr>
        <p:spPr>
          <a:xfrm rot="21126861">
            <a:off x="214859" y="4609689"/>
            <a:ext cx="587018" cy="545146"/>
          </a:xfrm>
          <a:prstGeom prst="star5">
            <a:avLst>
              <a:gd name="adj" fmla="val 21030"/>
              <a:gd name="hf" fmla="val 105146"/>
              <a:gd name="vf" fmla="val 11055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Gungsuh" pitchFamily="18" charset="-127"/>
                <a:ea typeface="Gungsuh" pitchFamily="18" charset="-127"/>
              </a:rPr>
              <a:t>2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2673" y="457200"/>
            <a:ext cx="77793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26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73" y="175419"/>
            <a:ext cx="8084127" cy="1477962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转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折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305800" cy="2514600"/>
          </a:xfrm>
        </p:spPr>
        <p:txBody>
          <a:bodyPr>
            <a:noAutofit/>
          </a:bodyPr>
          <a:lstStyle/>
          <a:p>
            <a:r>
              <a:rPr lang="zh-CN" altLang="en-US" sz="2600" b="1" dirty="0" smtClean="0">
                <a:latin typeface="KaiTi" pitchFamily="49" charset="-122"/>
                <a:ea typeface="KaiTi" pitchFamily="49" charset="-122"/>
              </a:rPr>
              <a:t>周瑜在宴会中宣言，提到曹操和东吴战事的人都得拉去斩，让心有所图的蒋干为难、整夜忐忑不安。</a:t>
            </a:r>
            <a:endParaRPr lang="en-US" altLang="zh-CN" sz="26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600" b="1" dirty="0" smtClean="0">
                <a:latin typeface="KaiTi" pitchFamily="49" charset="-122"/>
                <a:ea typeface="KaiTi" pitchFamily="49" charset="-122"/>
              </a:rPr>
              <a:t>“群英会”后，周瑜佯装酒醉，邀老友蒋干同床共寝。</a:t>
            </a:r>
            <a:endParaRPr lang="en-US" altLang="zh-CN" sz="26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6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半夜蒋干睡不着，发现眼前桌上有一封信，封面写有“蔡瑁张允谨封”字样。</a:t>
            </a:r>
            <a:endParaRPr lang="en-US" altLang="zh-CN" sz="2600" b="1" dirty="0" smtClean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2673" y="457200"/>
            <a:ext cx="7779328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 rot="21126861">
            <a:off x="271525" y="2918123"/>
            <a:ext cx="662295" cy="509418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Gungsuh" pitchFamily="18" charset="-127"/>
                <a:ea typeface="Gungsuh" pitchFamily="18" charset="-127"/>
              </a:rPr>
              <a:t>3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 trans="31000" scaling="65"/>
                    </a14:imgEffect>
                    <a14:imgEffect>
                      <a14:colorTemperature colorTemp="88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345" y="3962400"/>
            <a:ext cx="5902757" cy="2629718"/>
          </a:xfrm>
          <a:prstGeom prst="rect">
            <a:avLst/>
          </a:prstGeom>
          <a:noFill/>
          <a:ln w="12700" cap="rnd" cmpd="sng">
            <a:solidFill>
              <a:schemeClr val="tx1"/>
            </a:solidFill>
            <a:prstDash val="sysDot"/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70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73" y="175419"/>
            <a:ext cx="6026727" cy="1477962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转折（续）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905000"/>
            <a:ext cx="6096001" cy="4449763"/>
          </a:xfrm>
        </p:spPr>
        <p:txBody>
          <a:bodyPr>
            <a:noAutofit/>
          </a:bodyPr>
          <a:lstStyle/>
          <a:p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看完信后，蒋干疑心蔡、张与东吴有来往。就把这封“密信”偷偷收在自己身上。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周瑜的梦呓、与小兵的谈话，让蒋干更加相信自己所想。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蒋干心怕周瑜发现，早早起身便回去了曹军，将“密信”交给曹操。</a:t>
            </a:r>
            <a:endParaRPr lang="en-US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602673" y="457200"/>
            <a:ext cx="5715000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436418"/>
            <a:ext cx="2176642" cy="6209013"/>
          </a:xfrm>
          <a:prstGeom prst="rect">
            <a:avLst/>
          </a:prstGeom>
          <a:effectLst>
            <a:outerShdw blurRad="127000" dir="19140000" sx="102000" sy="102000" algn="l" rotWithShape="0">
              <a:prstClr val="black">
                <a:alpha val="38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668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73" y="342900"/>
            <a:ext cx="8007927" cy="1143000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结果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28801"/>
            <a:ext cx="8229600" cy="2057400"/>
          </a:xfrm>
        </p:spPr>
        <p:txBody>
          <a:bodyPr/>
          <a:lstStyle/>
          <a:p>
            <a:r>
              <a:rPr lang="zh-CN" altLang="en-US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蒋干、曹操中计，曹操冲动错杀两名良将。</a:t>
            </a:r>
            <a:endParaRPr lang="en-US" altLang="zh-CN" b="1" dirty="0" smtClean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铲除两大要害，周瑜为</a:t>
            </a:r>
            <a:r>
              <a:rPr lang="zh-CN" altLang="en-US" b="1" dirty="0">
                <a:latin typeface="KaiTi" pitchFamily="49" charset="-122"/>
                <a:ea typeface="KaiTi" pitchFamily="49" charset="-122"/>
              </a:rPr>
              <a:t>即将战胜大</a:t>
            </a:r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喜。</a:t>
            </a:r>
            <a:endParaRPr lang="en-US" altLang="zh-CN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完计。</a:t>
            </a:r>
            <a:endParaRPr lang="en-US" b="1" dirty="0" smtClean="0">
              <a:latin typeface="KaiTi" pitchFamily="49" charset="-122"/>
              <a:ea typeface="KaiTi" pitchFamily="49" charset="-122"/>
            </a:endParaRPr>
          </a:p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602673" y="457200"/>
            <a:ext cx="77031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 rot="21126861">
            <a:off x="110722" y="1859672"/>
            <a:ext cx="647162" cy="547851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Gungsuh" pitchFamily="18" charset="-127"/>
                <a:ea typeface="Gungsuh" pitchFamily="18" charset="-127"/>
              </a:rPr>
              <a:t>4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colorTemperature colorTemp="7200"/>
                    </a14:imgEffect>
                    <a14:imgEffect>
                      <a14:saturation sat="1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3886200"/>
            <a:ext cx="6850673" cy="25908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275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0273" y="342900"/>
            <a:ext cx="8007927" cy="1143000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相关资料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0318" y="1752600"/>
            <a:ext cx="8001001" cy="609600"/>
          </a:xfrm>
        </p:spPr>
        <p:txBody>
          <a:bodyPr>
            <a:noAutofit/>
          </a:bodyPr>
          <a:lstStyle/>
          <a:p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影片</a:t>
            </a:r>
            <a:r>
              <a:rPr lang="en-US" altLang="zh-CN" sz="2800" b="1" dirty="0" smtClean="0">
                <a:latin typeface="KaiTi" pitchFamily="49" charset="-122"/>
                <a:ea typeface="KaiTi" pitchFamily="49" charset="-122"/>
              </a:rPr>
              <a:t>——</a:t>
            </a:r>
            <a:r>
              <a:rPr lang="en-US" altLang="zh-CN" sz="2800" b="1" dirty="0" err="1" smtClean="0">
                <a:latin typeface="Segoe UI Symbol" pitchFamily="34" charset="0"/>
                <a:ea typeface="Segoe UI Symbol" pitchFamily="34" charset="0"/>
              </a:rPr>
              <a:t>Youtube</a:t>
            </a:r>
            <a:r>
              <a:rPr lang="en-US" altLang="zh-CN" sz="28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搜索关键词：</a:t>
            </a:r>
            <a:r>
              <a:rPr lang="zh-CN" altLang="en-US" b="1" dirty="0" smtClean="0">
                <a:latin typeface="KaiTi" pitchFamily="49" charset="-122"/>
                <a:ea typeface="KaiTi" pitchFamily="49" charset="-122"/>
              </a:rPr>
              <a:t>“蒋干中计”</a:t>
            </a:r>
            <a:r>
              <a:rPr lang="zh-CN" altLang="en-US" sz="2800" b="1" dirty="0" smtClean="0">
                <a:latin typeface="KaiTi" pitchFamily="49" charset="-122"/>
                <a:ea typeface="KaiTi" pitchFamily="49" charset="-122"/>
              </a:rPr>
              <a:t>。</a:t>
            </a:r>
            <a:endParaRPr lang="en-US" altLang="zh-CN" sz="2800" b="1" dirty="0" smtClean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673" y="457200"/>
            <a:ext cx="77793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3" y="3089175"/>
            <a:ext cx="5808693" cy="32696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18" y="2880626"/>
            <a:ext cx="5853356" cy="37637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029790"/>
            <a:ext cx="5758284" cy="344308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822" y="2736636"/>
            <a:ext cx="6610178" cy="39077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502" y="2529319"/>
            <a:ext cx="6768817" cy="411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2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0273" y="342900"/>
            <a:ext cx="800792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  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总结</a:t>
            </a:r>
            <a:r>
              <a:rPr lang="en-US" altLang="zh-C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——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所谓“计”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5-Point Star 6"/>
          <p:cNvSpPr/>
          <p:nvPr/>
        </p:nvSpPr>
        <p:spPr>
          <a:xfrm rot="21126861">
            <a:off x="503915" y="2038799"/>
            <a:ext cx="548411" cy="516824"/>
          </a:xfrm>
          <a:prstGeom prst="star5">
            <a:avLst>
              <a:gd name="adj" fmla="val 23873"/>
              <a:gd name="hf" fmla="val 105146"/>
              <a:gd name="vf" fmla="val 11055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Gungsuh" pitchFamily="18" charset="-127"/>
                <a:ea typeface="Gungsuh" pitchFamily="18" charset="-127"/>
              </a:rPr>
              <a:t>1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94854" y="2018341"/>
            <a:ext cx="8007928" cy="6867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b="1" dirty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 </a:t>
            </a:r>
            <a:r>
              <a:rPr lang="zh-CN" altLang="en-US" sz="27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   曹</a:t>
            </a:r>
            <a:r>
              <a:rPr lang="zh-CN" altLang="en-US" sz="2700" b="1" dirty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军中，曹操准蒋干去东吴劝降</a:t>
            </a:r>
            <a:r>
              <a:rPr lang="zh-CN" altLang="en-US" sz="27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。</a:t>
            </a:r>
            <a:endParaRPr lang="en-US" altLang="zh-CN" sz="2700" b="1" dirty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26472" y="3048000"/>
            <a:ext cx="8007928" cy="2971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最初设“计”的人是曹操。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曹操在东吴水军的威胁下寻无策略，这时候蒋干自荐以周瑜的老友身份去拜访他，并企图劝降。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700" b="1" dirty="0">
                <a:latin typeface="KaiTi" pitchFamily="49" charset="-122"/>
                <a:ea typeface="KaiTi" pitchFamily="49" charset="-122"/>
              </a:rPr>
              <a:t>曹</a:t>
            </a:r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操允准。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2673" y="457200"/>
            <a:ext cx="77031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47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0273" y="342900"/>
            <a:ext cx="800792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  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总结</a:t>
            </a:r>
            <a:r>
              <a:rPr lang="en-US" altLang="zh-C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——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所谓“计”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96194" y="2008488"/>
            <a:ext cx="7203521" cy="13725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已</a:t>
            </a:r>
            <a:r>
              <a:rPr lang="zh-CN" altLang="en-US" sz="2700" b="1" dirty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知蒋干来意，周瑜打算施行反间计，间接设计曹军。</a:t>
            </a:r>
            <a:endParaRPr lang="en-US" altLang="zh-CN" sz="2700" b="1" dirty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6" name="5-Point Star 5"/>
          <p:cNvSpPr/>
          <p:nvPr/>
        </p:nvSpPr>
        <p:spPr>
          <a:xfrm rot="21126861">
            <a:off x="484894" y="2046179"/>
            <a:ext cx="587018" cy="545146"/>
          </a:xfrm>
          <a:prstGeom prst="star5">
            <a:avLst>
              <a:gd name="adj" fmla="val 21030"/>
              <a:gd name="hf" fmla="val 105146"/>
              <a:gd name="vf" fmla="val 11055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Gungsuh" pitchFamily="18" charset="-127"/>
                <a:ea typeface="Gungsuh" pitchFamily="18" charset="-127"/>
              </a:rPr>
              <a:t>2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2673" y="457200"/>
            <a:ext cx="77031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472" y="3124200"/>
            <a:ext cx="8007928" cy="3352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周瑜早想要除掉蔡、张二人。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700" b="1" dirty="0">
                <a:latin typeface="KaiTi" pitchFamily="49" charset="-122"/>
                <a:ea typeface="KaiTi" pitchFamily="49" charset="-122"/>
              </a:rPr>
              <a:t>蒋干</a:t>
            </a:r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的</a:t>
            </a:r>
            <a:r>
              <a:rPr lang="zh-CN" altLang="en-US" sz="2700" b="1" dirty="0">
                <a:latin typeface="KaiTi" pitchFamily="49" charset="-122"/>
                <a:ea typeface="KaiTi" pitchFamily="49" charset="-122"/>
              </a:rPr>
              <a:t>来访</a:t>
            </a:r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，让周瑜正好使一招“反间计”。</a:t>
            </a:r>
            <a:endParaRPr lang="en-US" altLang="zh-CN" sz="2700" b="1" dirty="0"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r>
              <a:rPr lang="en-US" altLang="zh-CN" sz="2700" b="1" dirty="0" smtClean="0">
                <a:latin typeface="KaiTi" pitchFamily="49" charset="-122"/>
                <a:ea typeface="KaiTi" pitchFamily="49" charset="-122"/>
              </a:rPr>
              <a:t>×</a:t>
            </a: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“反间计”：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巧妙地利用</a:t>
            </a: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敌人的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间谍</a:t>
            </a: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为自身所用。</a:t>
            </a:r>
            <a:endParaRPr lang="en-US" altLang="zh-CN" sz="24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840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0273" y="342900"/>
            <a:ext cx="800792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  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总结</a:t>
            </a:r>
            <a:r>
              <a:rPr lang="en-US" altLang="zh-C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——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所谓“计”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2673" y="457200"/>
            <a:ext cx="77031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096194" y="2008488"/>
            <a:ext cx="7203521" cy="13725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 dirty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半夜蒋干不睡，发现眼前桌上有一封信，封面写有字：“蔡瑁张允谨封”。</a:t>
            </a:r>
            <a:endParaRPr lang="en-US" altLang="zh-CN" sz="2800" b="1" dirty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7" name="5-Point Star 6"/>
          <p:cNvSpPr/>
          <p:nvPr/>
        </p:nvSpPr>
        <p:spPr>
          <a:xfrm rot="21126861">
            <a:off x="482086" y="2051512"/>
            <a:ext cx="662295" cy="509418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Gungsuh" pitchFamily="18" charset="-127"/>
                <a:ea typeface="Gungsuh" pitchFamily="18" charset="-127"/>
              </a:rPr>
              <a:t>3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472" y="3124200"/>
            <a:ext cx="8007928" cy="2362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周瑜特意与蒋干同睡，并如愿让蒋干看到了那封</a:t>
            </a:r>
            <a:r>
              <a:rPr lang="zh-CN" altLang="en-US" sz="2700" b="1" dirty="0">
                <a:latin typeface="KaiTi" pitchFamily="49" charset="-122"/>
                <a:ea typeface="KaiTi" pitchFamily="49" charset="-122"/>
              </a:rPr>
              <a:t>伪</a:t>
            </a:r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造蔡、张是内奸的“密信”。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蒋干唯恐自身曹军败战。偷走了密信并趁临晨赶回军营。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700" b="1" dirty="0">
                <a:latin typeface="KaiTi" pitchFamily="49" charset="-122"/>
                <a:ea typeface="KaiTi" pitchFamily="49" charset="-122"/>
              </a:rPr>
              <a:t>周</a:t>
            </a:r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瑜的“反间计”算是成功了一半。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603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0273" y="342900"/>
            <a:ext cx="800792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  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总结</a:t>
            </a:r>
            <a:r>
              <a:rPr lang="en-US" altLang="zh-C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——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所谓“计”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2673" y="457200"/>
            <a:ext cx="7703127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096194" y="2008488"/>
            <a:ext cx="7203521" cy="13725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蒋干、曹</a:t>
            </a:r>
            <a:r>
              <a:rPr lang="zh-CN" altLang="en-US" sz="2800" b="1" dirty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操中计</a:t>
            </a:r>
            <a:r>
              <a:rPr lang="zh-CN" altLang="en-US" sz="28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，曹操冲</a:t>
            </a:r>
            <a:r>
              <a:rPr lang="zh-CN" altLang="en-US" sz="2800" b="1" dirty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动错杀两名良将</a:t>
            </a:r>
            <a:r>
              <a:rPr lang="zh-CN" altLang="en-US" sz="2800" b="1" dirty="0" smtClean="0">
                <a:solidFill>
                  <a:schemeClr val="accent1"/>
                </a:solidFill>
                <a:latin typeface="KaiTi" pitchFamily="49" charset="-122"/>
                <a:ea typeface="KaiTi" pitchFamily="49" charset="-122"/>
              </a:rPr>
              <a:t>。</a:t>
            </a:r>
            <a:endParaRPr lang="en-US" altLang="zh-CN" sz="2800" b="1" dirty="0">
              <a:solidFill>
                <a:schemeClr val="accent1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7" name="5-Point Star 6"/>
          <p:cNvSpPr/>
          <p:nvPr/>
        </p:nvSpPr>
        <p:spPr>
          <a:xfrm rot="21126861">
            <a:off x="484795" y="2050292"/>
            <a:ext cx="647162" cy="547851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Gungsuh" pitchFamily="18" charset="-127"/>
                <a:ea typeface="Gungsuh" pitchFamily="18" charset="-127"/>
              </a:rPr>
              <a:t>4</a:t>
            </a:r>
            <a:endParaRPr lang="en-US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472" y="3124200"/>
            <a:ext cx="8007928" cy="2362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曹操看了蒋干拿回的密信，据信里的内容，一怒之下斩杀了蔡瑁、张允。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2700" b="1" dirty="0" smtClean="0">
                <a:latin typeface="KaiTi" pitchFamily="49" charset="-122"/>
                <a:ea typeface="KaiTi" pitchFamily="49" charset="-122"/>
              </a:rPr>
              <a:t>周瑜计成，胜券在握。</a:t>
            </a: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  <a:p>
            <a:endParaRPr lang="en-US" altLang="zh-CN" sz="2700" b="1" dirty="0" smtClean="0">
              <a:latin typeface="KaiTi" pitchFamily="49" charset="-122"/>
              <a:ea typeface="KaiTi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669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tx2">
              <a:lumMod val="75000"/>
            </a:schemeClr>
          </a:fgClr>
          <a:bgClr>
            <a:schemeClr val="accent1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382000" cy="1143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iTi" pitchFamily="49" charset="-122"/>
                <a:ea typeface="KaiTi" pitchFamily="49" charset="-122"/>
              </a:rPr>
              <a:t>结束。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iTi" pitchFamily="49" charset="-122"/>
              <a:ea typeface="KaiTi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730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892</Words>
  <Application>Microsoft Office PowerPoint</Application>
  <PresentationFormat>On-screen Show (4:3)</PresentationFormat>
  <Paragraphs>77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第十五课 群英会蒋干中计</vt:lpstr>
      <vt:lpstr>组员</vt:lpstr>
      <vt:lpstr>背景</vt:lpstr>
      <vt:lpstr>初始</vt:lpstr>
      <vt:lpstr>转折</vt:lpstr>
      <vt:lpstr>转折（续）</vt:lpstr>
      <vt:lpstr>结果</vt:lpstr>
      <vt:lpstr>相关资料</vt:lpstr>
      <vt:lpstr>PowerPoint Presentation</vt:lpstr>
      <vt:lpstr>PowerPoint Presentation</vt:lpstr>
      <vt:lpstr>PowerPoint Presentation</vt:lpstr>
      <vt:lpstr>PowerPoint Presentation</vt:lpstr>
      <vt:lpstr>结束。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第十五课 群英会蒋干中计</dc:title>
  <dc:creator>Hong Chin Yin</dc:creator>
  <cp:lastModifiedBy>Hong Chin Yin</cp:lastModifiedBy>
  <cp:revision>26</cp:revision>
  <dcterms:created xsi:type="dcterms:W3CDTF">2013-04-27T13:20:54Z</dcterms:created>
  <dcterms:modified xsi:type="dcterms:W3CDTF">2013-05-06T13:54:29Z</dcterms:modified>
</cp:coreProperties>
</file>