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5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6" autoAdjust="0"/>
    <p:restoredTop sz="94660"/>
  </p:normalViewPr>
  <p:slideViewPr>
    <p:cSldViewPr>
      <p:cViewPr varScale="1">
        <p:scale>
          <a:sx n="46" d="100"/>
          <a:sy n="46" d="100"/>
        </p:scale>
        <p:origin x="-63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3D5A-5DA2-4218-9674-ED85E4C6A408}" type="datetimeFigureOut">
              <a:rPr lang="en-MY" smtClean="0"/>
              <a:t>4/19/2013</a:t>
            </a:fld>
            <a:endParaRPr lang="en-MY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00A82-C2AD-4F62-A45C-0BB98C9B15F5}" type="slidenum">
              <a:rPr lang="en-MY" smtClean="0"/>
              <a:t>‹#›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157254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3D5A-5DA2-4218-9674-ED85E4C6A408}" type="datetimeFigureOut">
              <a:rPr lang="en-MY" smtClean="0"/>
              <a:t>4/19/2013</a:t>
            </a:fld>
            <a:endParaRPr lang="en-MY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00A82-C2AD-4F62-A45C-0BB98C9B15F5}" type="slidenum">
              <a:rPr lang="en-MY" smtClean="0"/>
              <a:t>‹#›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4098085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3D5A-5DA2-4218-9674-ED85E4C6A408}" type="datetimeFigureOut">
              <a:rPr lang="en-MY" smtClean="0"/>
              <a:t>4/19/2013</a:t>
            </a:fld>
            <a:endParaRPr lang="en-MY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00A82-C2AD-4F62-A45C-0BB98C9B15F5}" type="slidenum">
              <a:rPr lang="en-MY" smtClean="0"/>
              <a:t>‹#›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438160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3D5A-5DA2-4218-9674-ED85E4C6A408}" type="datetimeFigureOut">
              <a:rPr lang="en-MY" smtClean="0"/>
              <a:t>4/19/2013</a:t>
            </a:fld>
            <a:endParaRPr lang="en-MY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00A82-C2AD-4F62-A45C-0BB98C9B15F5}" type="slidenum">
              <a:rPr lang="en-MY" smtClean="0"/>
              <a:t>‹#›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952011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3D5A-5DA2-4218-9674-ED85E4C6A408}" type="datetimeFigureOut">
              <a:rPr lang="en-MY" smtClean="0"/>
              <a:t>4/19/2013</a:t>
            </a:fld>
            <a:endParaRPr lang="en-MY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00A82-C2AD-4F62-A45C-0BB98C9B15F5}" type="slidenum">
              <a:rPr lang="en-MY" smtClean="0"/>
              <a:t>‹#›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903238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3D5A-5DA2-4218-9674-ED85E4C6A408}" type="datetimeFigureOut">
              <a:rPr lang="en-MY" smtClean="0"/>
              <a:t>4/19/2013</a:t>
            </a:fld>
            <a:endParaRPr lang="en-MY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00A82-C2AD-4F62-A45C-0BB98C9B15F5}" type="slidenum">
              <a:rPr lang="en-MY" smtClean="0"/>
              <a:t>‹#›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575781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3D5A-5DA2-4218-9674-ED85E4C6A408}" type="datetimeFigureOut">
              <a:rPr lang="en-MY" smtClean="0"/>
              <a:t>4/19/2013</a:t>
            </a:fld>
            <a:endParaRPr lang="en-MY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00A82-C2AD-4F62-A45C-0BB98C9B15F5}" type="slidenum">
              <a:rPr lang="en-MY" smtClean="0"/>
              <a:t>‹#›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671664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3D5A-5DA2-4218-9674-ED85E4C6A408}" type="datetimeFigureOut">
              <a:rPr lang="en-MY" smtClean="0"/>
              <a:t>4/19/2013</a:t>
            </a:fld>
            <a:endParaRPr lang="en-MY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00A82-C2AD-4F62-A45C-0BB98C9B15F5}" type="slidenum">
              <a:rPr lang="en-MY" smtClean="0"/>
              <a:t>‹#›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802694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3D5A-5DA2-4218-9674-ED85E4C6A408}" type="datetimeFigureOut">
              <a:rPr lang="en-MY" smtClean="0"/>
              <a:t>4/19/2013</a:t>
            </a:fld>
            <a:endParaRPr lang="en-MY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00A82-C2AD-4F62-A45C-0BB98C9B15F5}" type="slidenum">
              <a:rPr lang="en-MY" smtClean="0"/>
              <a:t>‹#›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861328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3D5A-5DA2-4218-9674-ED85E4C6A408}" type="datetimeFigureOut">
              <a:rPr lang="en-MY" smtClean="0"/>
              <a:t>4/19/2013</a:t>
            </a:fld>
            <a:endParaRPr lang="en-MY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00A82-C2AD-4F62-A45C-0BB98C9B15F5}" type="slidenum">
              <a:rPr lang="en-MY" smtClean="0"/>
              <a:t>‹#›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832357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13D5A-5DA2-4218-9674-ED85E4C6A408}" type="datetimeFigureOut">
              <a:rPr lang="en-MY" smtClean="0"/>
              <a:t>4/19/2013</a:t>
            </a:fld>
            <a:endParaRPr lang="en-MY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00A82-C2AD-4F62-A45C-0BB98C9B15F5}" type="slidenum">
              <a:rPr lang="en-MY" smtClean="0"/>
              <a:t>‹#›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79169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13D5A-5DA2-4218-9674-ED85E4C6A408}" type="datetimeFigureOut">
              <a:rPr lang="en-MY" smtClean="0"/>
              <a:t>4/19/2013</a:t>
            </a:fld>
            <a:endParaRPr lang="en-MY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C00A82-C2AD-4F62-A45C-0BB98C9B15F5}" type="slidenum">
              <a:rPr lang="en-MY" smtClean="0"/>
              <a:t>‹#›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856032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b="1" dirty="0" smtClean="0"/>
              <a:t>送牛奶的好爷爷</a:t>
            </a:r>
            <a:endParaRPr lang="en-MY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b="1" dirty="0" smtClean="0">
                <a:solidFill>
                  <a:schemeClr val="accent4">
                    <a:lumMod val="50000"/>
                  </a:schemeClr>
                </a:solidFill>
              </a:rPr>
              <a:t>穆尼尔</a:t>
            </a:r>
            <a:r>
              <a:rPr lang="en-US" altLang="zh-CN" b="1" dirty="0" smtClean="0">
                <a:solidFill>
                  <a:schemeClr val="accent4">
                    <a:lumMod val="50000"/>
                  </a:schemeClr>
                </a:solidFill>
              </a:rPr>
              <a:t>·</a:t>
            </a:r>
            <a:r>
              <a:rPr lang="zh-CN" altLang="en-US" b="1" dirty="0" smtClean="0">
                <a:solidFill>
                  <a:schemeClr val="accent4">
                    <a:lumMod val="50000"/>
                  </a:schemeClr>
                </a:solidFill>
              </a:rPr>
              <a:t>纳素夫</a:t>
            </a:r>
            <a:endParaRPr lang="en-MY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4487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b="1" dirty="0" smtClean="0"/>
              <a:t>作者简介</a:t>
            </a:r>
            <a:r>
              <a:rPr lang="en-US" altLang="zh-CN" b="1" dirty="0" smtClean="0"/>
              <a:t>——</a:t>
            </a:r>
            <a:r>
              <a:rPr lang="zh-CN" altLang="en-US" b="1" dirty="0" smtClean="0"/>
              <a:t>穆尼尔</a:t>
            </a:r>
            <a:r>
              <a:rPr lang="en-US" altLang="zh-CN" b="1" dirty="0" smtClean="0"/>
              <a:t>·</a:t>
            </a:r>
            <a:r>
              <a:rPr lang="zh-CN" altLang="en-US" b="1" dirty="0" smtClean="0"/>
              <a:t>纳素夫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 smtClean="0"/>
              <a:t>科威特当代作家兼记者。</a:t>
            </a:r>
            <a:endParaRPr lang="en-US" altLang="zh-CN" b="1" dirty="0" smtClean="0"/>
          </a:p>
          <a:p>
            <a:r>
              <a:rPr lang="zh-CN" altLang="en-US" b="1" dirty="0" smtClean="0"/>
              <a:t>在</a:t>
            </a:r>
            <a:r>
              <a:rPr lang="en-US" altLang="zh-CN" b="1" dirty="0" smtClean="0"/>
              <a:t>《</a:t>
            </a:r>
            <a:r>
              <a:rPr lang="zh-CN" altLang="en-US" b="1" dirty="0" smtClean="0"/>
              <a:t>阿拉伯人</a:t>
            </a:r>
            <a:r>
              <a:rPr lang="en-US" altLang="zh-CN" b="1" dirty="0" smtClean="0"/>
              <a:t>》</a:t>
            </a:r>
            <a:r>
              <a:rPr lang="zh-CN" altLang="en-US" b="1" dirty="0" smtClean="0"/>
              <a:t>刊物上发表生活评论，内容涉及爱情、婚姻、家庭、社会、事业等各个领域。</a:t>
            </a:r>
            <a:endParaRPr lang="en-US" altLang="zh-CN" b="1" dirty="0" smtClean="0"/>
          </a:p>
          <a:p>
            <a:r>
              <a:rPr lang="zh-CN" altLang="en-US" b="1" dirty="0"/>
              <a:t>结集作</a:t>
            </a:r>
            <a:r>
              <a:rPr lang="zh-CN" altLang="en-US" b="1" dirty="0" smtClean="0"/>
              <a:t>品</a:t>
            </a:r>
            <a:r>
              <a:rPr lang="en-US" altLang="zh-CN" b="1" dirty="0" smtClean="0"/>
              <a:t>《</a:t>
            </a:r>
            <a:r>
              <a:rPr lang="zh-CN" altLang="en-US" b="1" dirty="0" smtClean="0"/>
              <a:t>愿你一生更幸福</a:t>
            </a:r>
            <a:r>
              <a:rPr lang="en-US" altLang="zh-CN" b="1" dirty="0" smtClean="0"/>
              <a:t>》</a:t>
            </a:r>
            <a:r>
              <a:rPr lang="zh-CN" altLang="en-US" b="1" dirty="0" smtClean="0"/>
              <a:t>。</a:t>
            </a:r>
            <a:endParaRPr lang="en-US" altLang="zh-CN" b="1" dirty="0" smtClean="0"/>
          </a:p>
        </p:txBody>
      </p:sp>
    </p:spTree>
    <p:extLst>
      <p:ext uri="{BB962C8B-B14F-4D97-AF65-F5344CB8AC3E}">
        <p14:creationId xmlns:p14="http://schemas.microsoft.com/office/powerpoint/2010/main" val="165981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96752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b="1" dirty="0" smtClean="0"/>
              <a:t>体裁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132856"/>
            <a:ext cx="8229600" cy="4525963"/>
          </a:xfrm>
        </p:spPr>
        <p:txBody>
          <a:bodyPr/>
          <a:lstStyle/>
          <a:p>
            <a:pPr algn="ctr"/>
            <a:r>
              <a:rPr lang="zh-CN" altLang="en-US" b="1" dirty="0" smtClean="0"/>
              <a:t>记叙文</a:t>
            </a:r>
            <a:endParaRPr lang="en-MY" b="1" dirty="0"/>
          </a:p>
        </p:txBody>
      </p:sp>
    </p:spTree>
    <p:extLst>
      <p:ext uri="{BB962C8B-B14F-4D97-AF65-F5344CB8AC3E}">
        <p14:creationId xmlns:p14="http://schemas.microsoft.com/office/powerpoint/2010/main" val="2191888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主题思想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3600" b="1" dirty="0" smtClean="0"/>
              <a:t>赞扬老教授崇高的思想境界</a:t>
            </a:r>
            <a:endParaRPr lang="en-US" altLang="zh-CN" sz="3600" b="1" dirty="0" smtClean="0"/>
          </a:p>
          <a:p>
            <a:pPr marL="0" indent="0" algn="ctr">
              <a:buNone/>
            </a:pPr>
            <a:r>
              <a:rPr lang="zh-CN" altLang="en-US" sz="3600" b="1" dirty="0" smtClean="0"/>
              <a:t>和</a:t>
            </a:r>
            <a:endParaRPr lang="en-US" altLang="zh-CN" sz="3600" b="1" dirty="0" smtClean="0"/>
          </a:p>
          <a:p>
            <a:pPr marL="0" indent="0" algn="ctr">
              <a:buNone/>
            </a:pPr>
            <a:r>
              <a:rPr lang="zh-CN" altLang="en-US" sz="3600" b="1" dirty="0" smtClean="0"/>
              <a:t>无私奉献的高尚行为。</a:t>
            </a:r>
            <a:endParaRPr lang="en-MY" sz="3600" b="1" dirty="0"/>
          </a:p>
        </p:txBody>
      </p:sp>
    </p:spTree>
    <p:extLst>
      <p:ext uri="{BB962C8B-B14F-4D97-AF65-F5344CB8AC3E}">
        <p14:creationId xmlns:p14="http://schemas.microsoft.com/office/powerpoint/2010/main" val="511793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3600" dirty="0" smtClean="0"/>
              <a:t>在阅读文章的过程中，请同学留意，</a:t>
            </a:r>
            <a:endParaRPr lang="en-US" altLang="zh-CN" sz="3600" dirty="0" smtClean="0"/>
          </a:p>
          <a:p>
            <a:pPr marL="0" indent="0" algn="ctr">
              <a:buNone/>
            </a:pPr>
            <a:r>
              <a:rPr lang="zh-CN" altLang="en-US" sz="3600" dirty="0"/>
              <a:t>文</a:t>
            </a:r>
            <a:r>
              <a:rPr lang="zh-CN" altLang="en-US" sz="3600" dirty="0" smtClean="0"/>
              <a:t>中哪个部分是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详写</a:t>
            </a:r>
            <a:r>
              <a:rPr lang="zh-CN" altLang="en-US" sz="3600" dirty="0" smtClean="0"/>
              <a:t>，</a:t>
            </a:r>
            <a:endParaRPr lang="en-US" altLang="zh-CN" sz="3600" dirty="0" smtClean="0"/>
          </a:p>
          <a:p>
            <a:pPr marL="0" indent="0" algn="ctr">
              <a:buNone/>
            </a:pPr>
            <a:r>
              <a:rPr lang="zh-CN" altLang="en-US" sz="3600" dirty="0"/>
              <a:t>哪个部</a:t>
            </a:r>
            <a:r>
              <a:rPr lang="zh-CN" altLang="en-US" sz="3600" dirty="0" smtClean="0"/>
              <a:t>分是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略写</a:t>
            </a:r>
            <a:r>
              <a:rPr lang="zh-CN" altLang="en-US" sz="3600" dirty="0" smtClean="0"/>
              <a:t>。</a:t>
            </a:r>
            <a:endParaRPr lang="en-MY" sz="3600" dirty="0"/>
          </a:p>
        </p:txBody>
      </p:sp>
    </p:spTree>
    <p:extLst>
      <p:ext uri="{BB962C8B-B14F-4D97-AF65-F5344CB8AC3E}">
        <p14:creationId xmlns:p14="http://schemas.microsoft.com/office/powerpoint/2010/main" val="8330640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文章结构：分成三个意义段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 smtClean="0"/>
              <a:t>第一意义段（第一个自然段）：</a:t>
            </a:r>
            <a:endParaRPr lang="en-US" altLang="zh-CN" b="1" dirty="0" smtClean="0"/>
          </a:p>
          <a:p>
            <a:r>
              <a:rPr lang="zh-CN" altLang="en-US" b="1" dirty="0" smtClean="0"/>
              <a:t>写退休老人失去老伴，孤苦伶仃。</a:t>
            </a:r>
            <a:endParaRPr lang="en-MY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203848" y="4549770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4">
                    <a:lumMod val="50000"/>
                  </a:schemeClr>
                </a:solidFill>
              </a:rPr>
              <a:t>略写</a:t>
            </a:r>
            <a:endParaRPr lang="en-MY" sz="40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791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第二意义段（第</a:t>
            </a:r>
            <a:r>
              <a:rPr lang="en-US" altLang="zh-CN" b="1" dirty="0" smtClean="0"/>
              <a:t>2-13</a:t>
            </a:r>
            <a:r>
              <a:rPr lang="zh-CN" altLang="en-US" b="1" dirty="0" smtClean="0"/>
              <a:t>自然段）：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b="1" dirty="0" smtClean="0"/>
              <a:t>写老人主动要求为牛奶公司送奶，为村民服务，最后在风雪天献出了生命。</a:t>
            </a:r>
            <a:endParaRPr lang="en-US" altLang="zh-CN" b="1" dirty="0" smtClean="0"/>
          </a:p>
          <a:p>
            <a:endParaRPr lang="en-US" b="1" dirty="0"/>
          </a:p>
          <a:p>
            <a:r>
              <a:rPr lang="zh-CN" altLang="en-US" b="1" dirty="0" smtClean="0"/>
              <a:t>这个意义段可以分为四个层次：</a:t>
            </a:r>
            <a:endParaRPr lang="en-MY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987824" y="4581128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accent4">
                    <a:lumMod val="50000"/>
                  </a:schemeClr>
                </a:solidFill>
              </a:rPr>
              <a:t>详写</a:t>
            </a:r>
            <a:endParaRPr lang="en-MY" sz="32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701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第一层（第</a:t>
            </a:r>
            <a:r>
              <a:rPr lang="en-US" altLang="zh-CN" b="1" dirty="0" smtClean="0"/>
              <a:t>2-6</a:t>
            </a:r>
            <a:r>
              <a:rPr lang="zh-CN" altLang="en-US" b="1" dirty="0" smtClean="0"/>
              <a:t>自然段）：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 smtClean="0"/>
              <a:t>老人主动要求为牛奶公司义务送奶，绝不仅仅为了排解孤寂的心情。</a:t>
            </a:r>
            <a:endParaRPr lang="en-MY" sz="3600" b="1" dirty="0"/>
          </a:p>
        </p:txBody>
      </p:sp>
    </p:spTree>
    <p:extLst>
      <p:ext uri="{BB962C8B-B14F-4D97-AF65-F5344CB8AC3E}">
        <p14:creationId xmlns:p14="http://schemas.microsoft.com/office/powerpoint/2010/main" val="41482021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第二层（第</a:t>
            </a:r>
            <a:r>
              <a:rPr lang="en-US" altLang="zh-CN" b="1" dirty="0" smtClean="0"/>
              <a:t>7</a:t>
            </a:r>
            <a:r>
              <a:rPr lang="zh-CN" altLang="en-US" b="1" dirty="0" smtClean="0"/>
              <a:t>自然段）：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 smtClean="0"/>
              <a:t>老人热情地为村民服务，被亲昵地称为“送牛奶的好爷爷”，自己感到充实、满足。</a:t>
            </a:r>
            <a:endParaRPr lang="en-MY" sz="3600" b="1" dirty="0"/>
          </a:p>
        </p:txBody>
      </p:sp>
    </p:spTree>
    <p:extLst>
      <p:ext uri="{BB962C8B-B14F-4D97-AF65-F5344CB8AC3E}">
        <p14:creationId xmlns:p14="http://schemas.microsoft.com/office/powerpoint/2010/main" val="26014836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第三层（第</a:t>
            </a:r>
            <a:r>
              <a:rPr lang="en-US" altLang="zh-CN" b="1" dirty="0" smtClean="0"/>
              <a:t>8-10</a:t>
            </a:r>
            <a:r>
              <a:rPr lang="zh-CN" altLang="en-US" b="1" dirty="0" smtClean="0"/>
              <a:t>自然段）：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 smtClean="0"/>
              <a:t>写老人中断送牛奶后，村民为之焦虑、担心，进行寻觅。</a:t>
            </a:r>
            <a:endParaRPr lang="en-MY" sz="3600" b="1" dirty="0"/>
          </a:p>
        </p:txBody>
      </p:sp>
    </p:spTree>
    <p:extLst>
      <p:ext uri="{BB962C8B-B14F-4D97-AF65-F5344CB8AC3E}">
        <p14:creationId xmlns:p14="http://schemas.microsoft.com/office/powerpoint/2010/main" val="25763856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第四层（第</a:t>
            </a:r>
            <a:r>
              <a:rPr lang="en-US" altLang="zh-CN" b="1" dirty="0" smtClean="0"/>
              <a:t>11-13</a:t>
            </a:r>
            <a:r>
              <a:rPr lang="zh-CN" altLang="en-US" b="1" dirty="0"/>
              <a:t>自然段</a:t>
            </a:r>
            <a:r>
              <a:rPr lang="zh-CN" altLang="en-US" b="1" dirty="0" smtClean="0"/>
              <a:t>）：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 smtClean="0"/>
              <a:t>写老爷爷的牺牲引发村民的极大哀痛、怀念和敬意</a:t>
            </a:r>
            <a:r>
              <a:rPr lang="zh-CN" altLang="en-US" sz="3600" b="1" dirty="0"/>
              <a:t>。</a:t>
            </a:r>
            <a:endParaRPr lang="en-MY" sz="3600" b="1" dirty="0"/>
          </a:p>
        </p:txBody>
      </p:sp>
    </p:spTree>
    <p:extLst>
      <p:ext uri="{BB962C8B-B14F-4D97-AF65-F5344CB8AC3E}">
        <p14:creationId xmlns:p14="http://schemas.microsoft.com/office/powerpoint/2010/main" val="32494227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/>
              <a:t>第三意义段（第</a:t>
            </a:r>
            <a:r>
              <a:rPr lang="en-US" altLang="zh-CN" b="1" dirty="0" smtClean="0"/>
              <a:t>14-15</a:t>
            </a:r>
            <a:r>
              <a:rPr lang="zh-CN" altLang="en-US" b="1" dirty="0" smtClean="0"/>
              <a:t>自然段）：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 smtClean="0"/>
              <a:t>追述老爷爷的来历，颂扬其无私奉献的精神。</a:t>
            </a:r>
            <a:endParaRPr lang="en-MY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411760" y="4077072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chemeClr val="accent4">
                    <a:lumMod val="50000"/>
                  </a:schemeClr>
                </a:solidFill>
              </a:rPr>
              <a:t>略写</a:t>
            </a:r>
            <a:endParaRPr lang="en-MY" sz="36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0725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练习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请同学们说出自己的想法或感想，不要求统一的答案。</a:t>
            </a:r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8449778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62474"/>
          </a:xfrm>
        </p:spPr>
        <p:txBody>
          <a:bodyPr>
            <a:normAutofit/>
          </a:bodyPr>
          <a:lstStyle/>
          <a:p>
            <a:r>
              <a:rPr lang="zh-CN" altLang="en-US" b="1" dirty="0" smtClean="0"/>
              <a:t>一、这篇文章记叙了一个退休的教授在生命的最后阶段的平凡事迹，但却有一股撼人心魄的力量。说说文章感人的力量来自哪里？你读了之后有什么感想？</a:t>
            </a:r>
            <a:endParaRPr lang="en-MY" b="1" dirty="0"/>
          </a:p>
        </p:txBody>
      </p:sp>
    </p:spTree>
    <p:extLst>
      <p:ext uri="{BB962C8B-B14F-4D97-AF65-F5344CB8AC3E}">
        <p14:creationId xmlns:p14="http://schemas.microsoft.com/office/powerpoint/2010/main" val="4150028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4525963"/>
          </a:xfrm>
        </p:spPr>
        <p:txBody>
          <a:bodyPr/>
          <a:lstStyle/>
          <a:p>
            <a:r>
              <a:rPr lang="zh-CN" altLang="en-US" b="1" dirty="0" smtClean="0"/>
              <a:t>文章的感人力量来自：</a:t>
            </a:r>
            <a:endParaRPr lang="en-US" altLang="zh-CN" b="1" dirty="0" smtClean="0"/>
          </a:p>
          <a:p>
            <a:r>
              <a:rPr lang="zh-CN" altLang="en-US" b="1" dirty="0" smtClean="0"/>
              <a:t>一、老教授本身的伟大光辉。把辛勤和困难留给自己，把欢乐送给别人。</a:t>
            </a:r>
            <a:endParaRPr lang="en-US" altLang="zh-CN" b="1" dirty="0" smtClean="0"/>
          </a:p>
          <a:p>
            <a:r>
              <a:rPr lang="zh-CN" altLang="en-US" b="1" dirty="0"/>
              <a:t>这</a:t>
            </a:r>
            <a:r>
              <a:rPr lang="zh-CN" altLang="en-US" b="1" dirty="0" smtClean="0"/>
              <a:t>种无私奉献的精神让人有一股震撼人心的力量。</a:t>
            </a:r>
            <a:endParaRPr lang="en-US" altLang="zh-CN" b="1" dirty="0" smtClean="0"/>
          </a:p>
          <a:p>
            <a:r>
              <a:rPr lang="zh-CN" altLang="en-US" b="1" dirty="0" smtClean="0"/>
              <a:t>二、老教授与村民的关系密切。老教授牺牲后人们表现出来的巨大哀痛和由衷的敬意，也有一股震撼人心的力量。</a:t>
            </a:r>
            <a:endParaRPr lang="en-MY" b="1" dirty="0"/>
          </a:p>
        </p:txBody>
      </p:sp>
    </p:spTree>
    <p:extLst>
      <p:ext uri="{BB962C8B-B14F-4D97-AF65-F5344CB8AC3E}">
        <p14:creationId xmlns:p14="http://schemas.microsoft.com/office/powerpoint/2010/main" val="2531902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>
            <a:normAutofit fontScale="90000"/>
          </a:bodyPr>
          <a:lstStyle/>
          <a:p>
            <a:r>
              <a:rPr lang="zh-CN" altLang="en-US" b="1" dirty="0" smtClean="0"/>
              <a:t>二、</a:t>
            </a:r>
            <a:r>
              <a:rPr lang="en-US" altLang="zh-CN" b="1" dirty="0" smtClean="0"/>
              <a:t>1.</a:t>
            </a:r>
            <a:r>
              <a:rPr lang="zh-CN" altLang="en-US" b="1" dirty="0" smtClean="0"/>
              <a:t>为什么整篇文章不出现老教授的名字，而只有“老人”、“送牛奶的好爷爷”、“大学教授”？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489251"/>
          </a:xfrm>
        </p:spPr>
        <p:txBody>
          <a:bodyPr>
            <a:normAutofit/>
          </a:bodyPr>
          <a:lstStyle/>
          <a:p>
            <a:r>
              <a:rPr lang="zh-CN" altLang="en-US" sz="3600" b="1" dirty="0" smtClean="0"/>
              <a:t>一是老教授不贪图名利，不希望人们记住自己。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二是作者写这个故事是为了向读者倾述生命的价值，而不是为了纪念老教授的名字。</a:t>
            </a:r>
            <a:endParaRPr lang="en-MY" sz="3600" b="1" dirty="0"/>
          </a:p>
        </p:txBody>
      </p:sp>
    </p:spTree>
    <p:extLst>
      <p:ext uri="{BB962C8B-B14F-4D97-AF65-F5344CB8AC3E}">
        <p14:creationId xmlns:p14="http://schemas.microsoft.com/office/powerpoint/2010/main" val="384805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b="1" dirty="0" smtClean="0"/>
              <a:t>2.</a:t>
            </a:r>
            <a:r>
              <a:rPr lang="zh-CN" altLang="en-US" b="1" dirty="0" smtClean="0"/>
              <a:t>失去老伴的老爷爷为什么为村民送奶？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 smtClean="0"/>
              <a:t>一、牛奶公司的车坏了。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二、在家无所事事，为村民送奶可以排解孤寂的心情。</a:t>
            </a:r>
            <a:endParaRPr lang="en-US" altLang="zh-CN" sz="3600" b="1" dirty="0" smtClean="0"/>
          </a:p>
          <a:p>
            <a:r>
              <a:rPr lang="zh-CN" altLang="en-US" sz="3600" b="1" dirty="0"/>
              <a:t>深层原</a:t>
            </a:r>
            <a:r>
              <a:rPr lang="zh-CN" altLang="en-US" sz="3600" b="1" dirty="0" smtClean="0"/>
              <a:t>因：为了把爱推广，去帮助那些孤寡、患病的老人。</a:t>
            </a:r>
            <a:endParaRPr lang="en-MY" sz="3600" b="1" dirty="0"/>
          </a:p>
        </p:txBody>
      </p:sp>
    </p:spTree>
    <p:extLst>
      <p:ext uri="{BB962C8B-B14F-4D97-AF65-F5344CB8AC3E}">
        <p14:creationId xmlns:p14="http://schemas.microsoft.com/office/powerpoint/2010/main" val="2637979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b="1" dirty="0" smtClean="0"/>
              <a:t>3.</a:t>
            </a:r>
            <a:r>
              <a:rPr lang="zh-CN" altLang="en-US" b="1" dirty="0" smtClean="0"/>
              <a:t>课文怎么写老爷爷为村民服务？村民怎样评价他的服务？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600" b="1" dirty="0" smtClean="0"/>
              <a:t>态度热情</a:t>
            </a:r>
            <a:endParaRPr lang="en-US" altLang="zh-CN" sz="3600" b="1" dirty="0" smtClean="0"/>
          </a:p>
          <a:p>
            <a:r>
              <a:rPr lang="zh-CN" altLang="en-US" sz="3600" b="1" dirty="0"/>
              <a:t>嘘寒问</a:t>
            </a:r>
            <a:r>
              <a:rPr lang="zh-CN" altLang="en-US" sz="3600" b="1" dirty="0" smtClean="0"/>
              <a:t>暖</a:t>
            </a:r>
            <a:endParaRPr lang="en-US" altLang="zh-CN" sz="3600" b="1" dirty="0" smtClean="0"/>
          </a:p>
          <a:p>
            <a:r>
              <a:rPr lang="zh-CN" altLang="en-US" sz="3600" b="1" dirty="0"/>
              <a:t>主</a:t>
            </a:r>
            <a:r>
              <a:rPr lang="zh-CN" altLang="en-US" sz="3600" b="1" dirty="0" smtClean="0"/>
              <a:t>动送奶</a:t>
            </a:r>
            <a:endParaRPr lang="en-US" altLang="zh-CN" sz="3600" b="1" dirty="0" smtClean="0"/>
          </a:p>
          <a:p>
            <a:r>
              <a:rPr lang="zh-CN" altLang="en-US" sz="3600" b="1" dirty="0"/>
              <a:t>送病</a:t>
            </a:r>
            <a:r>
              <a:rPr lang="zh-CN" altLang="en-US" sz="3600" b="1" dirty="0" smtClean="0"/>
              <a:t>人到医院就医</a:t>
            </a:r>
            <a:endParaRPr lang="en-US" altLang="zh-CN" sz="3600" b="1" dirty="0" smtClean="0"/>
          </a:p>
          <a:p>
            <a:r>
              <a:rPr lang="zh-CN" altLang="en-US" sz="3600" b="1" dirty="0"/>
              <a:t>赞</a:t>
            </a:r>
            <a:r>
              <a:rPr lang="zh-CN" altLang="en-US" sz="3600" b="1" dirty="0" smtClean="0"/>
              <a:t>美他是个“送牛奶的好爷爷”</a:t>
            </a:r>
            <a:endParaRPr lang="en-MY" sz="3600" b="1" dirty="0"/>
          </a:p>
        </p:txBody>
      </p:sp>
    </p:spTree>
    <p:extLst>
      <p:ext uri="{BB962C8B-B14F-4D97-AF65-F5344CB8AC3E}">
        <p14:creationId xmlns:p14="http://schemas.microsoft.com/office/powerpoint/2010/main" val="533667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en-US" altLang="zh-CN" b="1" dirty="0" smtClean="0"/>
              <a:t>4.</a:t>
            </a:r>
            <a:r>
              <a:rPr lang="zh-CN" altLang="en-US" b="1" dirty="0" smtClean="0"/>
              <a:t>“送牛奶的好爷爷”中断服务后村民有什么反应？发现老爷爷牺牲在雪野后人们的感觉是怎样的？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705275"/>
          </a:xfrm>
        </p:spPr>
        <p:txBody>
          <a:bodyPr/>
          <a:lstStyle/>
          <a:p>
            <a:r>
              <a:rPr lang="zh-CN" altLang="en-US" b="1" dirty="0" smtClean="0"/>
              <a:t>“人们翘首望着”“人们的心情却难以平静”“几十个人自动走出家门分头到寒风刺骨的雪里寻找他的踪迹。”</a:t>
            </a:r>
            <a:endParaRPr lang="en-US" altLang="zh-CN" b="1" dirty="0" smtClean="0"/>
          </a:p>
          <a:p>
            <a:r>
              <a:rPr lang="zh-CN" altLang="en-US" b="1" dirty="0" smtClean="0"/>
              <a:t>“人们沉默了，脱帽向他致哀”</a:t>
            </a:r>
            <a:endParaRPr lang="en-US" altLang="zh-CN" b="1" dirty="0" smtClean="0"/>
          </a:p>
          <a:p>
            <a:pPr marL="0" indent="0">
              <a:buNone/>
            </a:pPr>
            <a:r>
              <a:rPr lang="zh-CN" altLang="en-US" b="1" dirty="0" smtClean="0"/>
              <a:t>“暴风雪夺去了人们敬爱的爷爷的生命，却刮不掉埋不了人们对他深深的怀念和由衷的敬意。”</a:t>
            </a:r>
            <a:endParaRPr lang="en-MY" b="1" dirty="0"/>
          </a:p>
        </p:txBody>
      </p:sp>
    </p:spTree>
    <p:extLst>
      <p:ext uri="{BB962C8B-B14F-4D97-AF65-F5344CB8AC3E}">
        <p14:creationId xmlns:p14="http://schemas.microsoft.com/office/powerpoint/2010/main" val="4149809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7713924"/>
              </p:ext>
            </p:extLst>
          </p:nvPr>
        </p:nvGraphicFramePr>
        <p:xfrm>
          <a:off x="179512" y="620688"/>
          <a:ext cx="8748464" cy="599268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929572"/>
                <a:gridCol w="1454412"/>
                <a:gridCol w="5176856"/>
                <a:gridCol w="564244"/>
                <a:gridCol w="623380"/>
              </a:tblGrid>
              <a:tr h="914139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意义段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自然段起止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意义段段意归纳</a:t>
                      </a:r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详略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07855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退休老人失去老伴，孤苦伶仃。</a:t>
                      </a:r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略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14139">
                <a:tc rowSpan="4"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2-6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老人主动要求为牛奶公司义务送牛奶。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详</a:t>
                      </a:r>
                      <a:endParaRPr lang="en-US" sz="2400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详</a:t>
                      </a:r>
                      <a:endParaRPr lang="en-US" sz="2400" dirty="0"/>
                    </a:p>
                  </a:txBody>
                  <a:tcPr/>
                </a:tc>
              </a:tr>
              <a:tr h="914139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7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老人热情为村民服务，感到充实满足。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略</a:t>
                      </a:r>
                      <a:endParaRPr lang="en-US" sz="2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914139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8-10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老爷爷中断送牛奶后村民的焦虑、担心与寻觅。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详</a:t>
                      </a:r>
                      <a:endParaRPr lang="en-US" sz="2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914139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11-13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老爷爷的牺牲引发村民的极大哀痛、怀念与崇敬。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详</a:t>
                      </a:r>
                      <a:endParaRPr lang="en-US" sz="2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914139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3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14-15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dirty="0" smtClean="0"/>
                        <a:t>追述老爷爷的来历，颂扬他无私奉献的精神。</a:t>
                      </a:r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略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79512" y="148680"/>
            <a:ext cx="475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课本（第三题，</a:t>
            </a:r>
            <a:r>
              <a:rPr lang="en-US" altLang="zh-CN" sz="2400" b="1" dirty="0" smtClean="0"/>
              <a:t>86</a:t>
            </a:r>
            <a:r>
              <a:rPr lang="zh-CN" altLang="en-US" sz="2400" b="1" dirty="0" smtClean="0"/>
              <a:t>页）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4764401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完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279416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1198</Words>
  <Application>Microsoft Office PowerPoint</Application>
  <PresentationFormat>On-screen Show (4:3)</PresentationFormat>
  <Paragraphs>87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送牛奶的好爷爷</vt:lpstr>
      <vt:lpstr>作者简介——穆尼尔·纳素夫</vt:lpstr>
      <vt:lpstr>体裁</vt:lpstr>
      <vt:lpstr>主题思想</vt:lpstr>
      <vt:lpstr>PowerPoint Presentation</vt:lpstr>
      <vt:lpstr>文章结构：分成三个意义段</vt:lpstr>
      <vt:lpstr>第二意义段（第2-13自然段）：</vt:lpstr>
      <vt:lpstr>第一层（第2-6自然段）：</vt:lpstr>
      <vt:lpstr>第二层（第7自然段）：</vt:lpstr>
      <vt:lpstr>第三层（第8-10自然段）：</vt:lpstr>
      <vt:lpstr>第四层（第11-13自然段）：</vt:lpstr>
      <vt:lpstr>第三意义段（第14-15自然段）：</vt:lpstr>
      <vt:lpstr>练习</vt:lpstr>
      <vt:lpstr>一、这篇文章记叙了一个退休的教授在生命的最后阶段的平凡事迹，但却有一股撼人心魄的力量。说说文章感人的力量来自哪里？你读了之后有什么感想？</vt:lpstr>
      <vt:lpstr>PowerPoint Presentation</vt:lpstr>
      <vt:lpstr>二、1.为什么整篇文章不出现老教授的名字，而只有“老人”、“送牛奶的好爷爷”、“大学教授”？</vt:lpstr>
      <vt:lpstr>2.失去老伴的老爷爷为什么为村民送奶？</vt:lpstr>
      <vt:lpstr>3.课文怎么写老爷爷为村民服务？村民怎样评价他的服务？</vt:lpstr>
      <vt:lpstr>4.“送牛奶的好爷爷”中断服务后村民有什么反应？发现老爷爷牺牲在雪野后人们的感觉是怎样的？</vt:lpstr>
      <vt:lpstr>PowerPoint Presentation</vt:lpstr>
      <vt:lpstr>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送牛奶的好爷爷</dc:title>
  <dc:creator>yan</dc:creator>
  <cp:lastModifiedBy>Class</cp:lastModifiedBy>
  <cp:revision>11</cp:revision>
  <dcterms:created xsi:type="dcterms:W3CDTF">2013-02-24T10:54:40Z</dcterms:created>
  <dcterms:modified xsi:type="dcterms:W3CDTF">2013-04-19T05:00:43Z</dcterms:modified>
</cp:coreProperties>
</file>