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71" r:id="rId6"/>
    <p:sldId id="260" r:id="rId7"/>
    <p:sldId id="261" r:id="rId8"/>
    <p:sldId id="262" r:id="rId9"/>
    <p:sldId id="264" r:id="rId10"/>
    <p:sldId id="263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CC00"/>
    <a:srgbClr val="FF7C8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AC809D-0017-470F-8E9F-DE939275E38F}" type="datetimeFigureOut">
              <a:rPr lang="en-US" smtClean="0"/>
              <a:pPr/>
              <a:t>21/04/2014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89FBE7-4B92-40EE-8E24-FAA3563D9FE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9FBE7-4B92-40EE-8E24-FAA3563D9FE9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9FBE7-4B92-40EE-8E24-FAA3563D9FE9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9FBE7-4B92-40EE-8E24-FAA3563D9FE9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9FBE7-4B92-40EE-8E24-FAA3563D9FE9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9FBE7-4B92-40EE-8E24-FAA3563D9FE9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9FBE7-4B92-40EE-8E24-FAA3563D9FE9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9FBE7-4B92-40EE-8E24-FAA3563D9FE9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89FBE7-4B92-40EE-8E24-FAA3563D9FE9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7013A-6EAE-426B-9114-424670F24126}" type="datetimeFigureOut">
              <a:rPr lang="en-US" smtClean="0"/>
              <a:pPr/>
              <a:t>21/04/2014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2B639-59F7-4A15-8050-F0939A7230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7013A-6EAE-426B-9114-424670F24126}" type="datetimeFigureOut">
              <a:rPr lang="en-US" smtClean="0"/>
              <a:pPr/>
              <a:t>21/04/2014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2B639-59F7-4A15-8050-F0939A7230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7013A-6EAE-426B-9114-424670F24126}" type="datetimeFigureOut">
              <a:rPr lang="en-US" smtClean="0"/>
              <a:pPr/>
              <a:t>21/04/2014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2B639-59F7-4A15-8050-F0939A7230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7013A-6EAE-426B-9114-424670F24126}" type="datetimeFigureOut">
              <a:rPr lang="en-US" smtClean="0"/>
              <a:pPr/>
              <a:t>21/04/2014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2B639-59F7-4A15-8050-F0939A7230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7013A-6EAE-426B-9114-424670F24126}" type="datetimeFigureOut">
              <a:rPr lang="en-US" smtClean="0"/>
              <a:pPr/>
              <a:t>21/04/2014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2B639-59F7-4A15-8050-F0939A7230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7013A-6EAE-426B-9114-424670F24126}" type="datetimeFigureOut">
              <a:rPr lang="en-US" smtClean="0"/>
              <a:pPr/>
              <a:t>21/04/2014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2B639-59F7-4A15-8050-F0939A7230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7013A-6EAE-426B-9114-424670F24126}" type="datetimeFigureOut">
              <a:rPr lang="en-US" smtClean="0"/>
              <a:pPr/>
              <a:t>21/04/2014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2B639-59F7-4A15-8050-F0939A7230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7013A-6EAE-426B-9114-424670F24126}" type="datetimeFigureOut">
              <a:rPr lang="en-US" smtClean="0"/>
              <a:pPr/>
              <a:t>21/04/2014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2B639-59F7-4A15-8050-F0939A7230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7013A-6EAE-426B-9114-424670F24126}" type="datetimeFigureOut">
              <a:rPr lang="en-US" smtClean="0"/>
              <a:pPr/>
              <a:t>21/04/2014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2B639-59F7-4A15-8050-F0939A7230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7013A-6EAE-426B-9114-424670F24126}" type="datetimeFigureOut">
              <a:rPr lang="en-US" smtClean="0"/>
              <a:pPr/>
              <a:t>21/04/2014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2B639-59F7-4A15-8050-F0939A7230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7013A-6EAE-426B-9114-424670F24126}" type="datetimeFigureOut">
              <a:rPr lang="en-US" smtClean="0"/>
              <a:pPr/>
              <a:t>21/04/2014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2B639-59F7-4A15-8050-F0939A7230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07013A-6EAE-426B-9114-424670F24126}" type="datetimeFigureOut">
              <a:rPr lang="en-US" smtClean="0"/>
              <a:pPr/>
              <a:t>21/04/2014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2B639-59F7-4A15-8050-F0939A72301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2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28" descr="Flower3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chemeClr val="bg1">
              <a:alpha val="60000"/>
            </a:schemeClr>
          </a:solidFill>
        </p:spPr>
        <p:txBody>
          <a:bodyPr>
            <a:normAutofit/>
          </a:bodyPr>
          <a:lstStyle/>
          <a:p>
            <a:r>
              <a:rPr lang="zh-CN" altLang="en-US" sz="6600" b="1" dirty="0">
                <a:solidFill>
                  <a:srgbClr val="FF0066"/>
                </a:solidFill>
                <a:latin typeface="微软雅黑" pitchFamily="34" charset="-122"/>
                <a:ea typeface="微软雅黑" pitchFamily="34" charset="-122"/>
              </a:rPr>
              <a:t>爱莲</a:t>
            </a:r>
            <a:r>
              <a:rPr lang="zh-CN" altLang="en-US" sz="6600" b="1" dirty="0" smtClean="0">
                <a:solidFill>
                  <a:srgbClr val="FF0066"/>
                </a:solidFill>
                <a:latin typeface="微软雅黑" pitchFamily="34" charset="-122"/>
                <a:ea typeface="微软雅黑" pitchFamily="34" charset="-122"/>
              </a:rPr>
              <a:t>说</a:t>
            </a:r>
            <a:endParaRPr lang="en-US" sz="6600" b="1" dirty="0">
              <a:solidFill>
                <a:srgbClr val="FF006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943600" y="3810000"/>
            <a:ext cx="2286000" cy="609600"/>
          </a:xfrm>
          <a:solidFill>
            <a:schemeClr val="bg1">
              <a:alpha val="60000"/>
            </a:schemeClr>
          </a:solidFill>
        </p:spPr>
        <p:txBody>
          <a:bodyPr>
            <a:noAutofit/>
          </a:bodyPr>
          <a:lstStyle/>
          <a:p>
            <a:r>
              <a:rPr lang="zh-CN" altLang="en-US" sz="40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周敦颐</a:t>
            </a:r>
            <a:endParaRPr lang="en-US" sz="4000" b="1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p\Pictures\ppt background\cv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作者简介</a:t>
            </a:r>
            <a:endParaRPr lang="en-US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3886200" y="1600200"/>
            <a:ext cx="4800600" cy="4525963"/>
          </a:xfrm>
        </p:spPr>
        <p:txBody>
          <a:bodyPr>
            <a:normAutofit/>
          </a:bodyPr>
          <a:lstStyle/>
          <a:p>
            <a:r>
              <a:rPr lang="zh-CN" altLang="en-US" sz="4000" b="1" dirty="0" smtClean="0">
                <a:latin typeface="微软雅黑" pitchFamily="34" charset="-122"/>
                <a:ea typeface="微软雅黑" pitchFamily="34" charset="-122"/>
              </a:rPr>
              <a:t>周敦颐</a:t>
            </a:r>
            <a:r>
              <a:rPr lang="zh-CN" altLang="en-US" sz="3200" dirty="0" smtClean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3200" dirty="0" smtClean="0">
                <a:latin typeface="微软雅黑" pitchFamily="34" charset="-122"/>
                <a:ea typeface="微软雅黑" pitchFamily="34" charset="-122"/>
              </a:rPr>
              <a:t>1017-1073</a:t>
            </a:r>
            <a:r>
              <a:rPr lang="zh-CN" altLang="en-US" sz="3200" dirty="0" smtClean="0">
                <a:latin typeface="微软雅黑" pitchFamily="34" charset="-122"/>
                <a:ea typeface="微软雅黑" pitchFamily="34" charset="-122"/>
              </a:rPr>
              <a:t>）</a:t>
            </a:r>
            <a:endParaRPr lang="en-US" altLang="zh-CN" sz="32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b="1" dirty="0" smtClean="0">
                <a:solidFill>
                  <a:srgbClr val="FF0000"/>
                </a:solidFill>
              </a:rPr>
              <a:t>宋</a:t>
            </a:r>
            <a:r>
              <a:rPr lang="zh-CN" altLang="en-US" b="1" dirty="0" smtClean="0"/>
              <a:t>代道州人，原名</a:t>
            </a:r>
            <a:r>
              <a:rPr lang="zh-CN" altLang="en-US" b="1" dirty="0" smtClean="0">
                <a:solidFill>
                  <a:srgbClr val="FF0000"/>
                </a:solidFill>
              </a:rPr>
              <a:t>敦实</a:t>
            </a:r>
            <a:r>
              <a:rPr lang="zh-CN" altLang="en-US" b="1" dirty="0" smtClean="0"/>
              <a:t>，字</a:t>
            </a:r>
            <a:r>
              <a:rPr lang="zh-CN" altLang="en-US" b="1" dirty="0" smtClean="0">
                <a:solidFill>
                  <a:srgbClr val="FF0000"/>
                </a:solidFill>
              </a:rPr>
              <a:t>茂叔</a:t>
            </a:r>
            <a:r>
              <a:rPr lang="zh-CN" altLang="en-US" b="1" dirty="0" smtClean="0"/>
              <a:t>， 谥号“元公”。</a:t>
            </a:r>
            <a:endParaRPr lang="en-US" altLang="zh-CN" b="1" dirty="0" smtClean="0"/>
          </a:p>
          <a:p>
            <a:pPr>
              <a:buFont typeface="Wingdings" pitchFamily="2" charset="2"/>
              <a:buChar char="Ø"/>
            </a:pPr>
            <a:r>
              <a:rPr lang="zh-CN" altLang="en-US" b="1" dirty="0" smtClean="0"/>
              <a:t>曾在广东、江西</a:t>
            </a:r>
            <a:r>
              <a:rPr lang="zh-CN" altLang="en-US" b="1" dirty="0" smtClean="0">
                <a:solidFill>
                  <a:srgbClr val="FF0000"/>
                </a:solidFill>
              </a:rPr>
              <a:t>做地方官</a:t>
            </a:r>
            <a:r>
              <a:rPr lang="zh-CN" altLang="en-US" b="1" dirty="0" smtClean="0"/>
              <a:t>。</a:t>
            </a:r>
            <a:endParaRPr lang="en-US" altLang="zh-CN" b="1" dirty="0" smtClean="0"/>
          </a:p>
          <a:p>
            <a:pPr>
              <a:buFont typeface="Wingdings" pitchFamily="2" charset="2"/>
              <a:buChar char="Ø"/>
            </a:pPr>
            <a:r>
              <a:rPr lang="zh-CN" altLang="en-US" b="1" dirty="0" smtClean="0"/>
              <a:t>晚年在庐山莲花峰下建濂溪书堂讲学，世称“</a:t>
            </a:r>
            <a:r>
              <a:rPr lang="zh-CN" altLang="en-US" b="1" dirty="0" smtClean="0">
                <a:solidFill>
                  <a:srgbClr val="FF0000"/>
                </a:solidFill>
              </a:rPr>
              <a:t>濂溪先生”</a:t>
            </a:r>
            <a:r>
              <a:rPr lang="zh-CN" altLang="en-US" b="1" dirty="0" smtClean="0"/>
              <a:t>。</a:t>
            </a:r>
            <a:endParaRPr lang="en-US" altLang="zh-CN" b="1" dirty="0" smtClean="0"/>
          </a:p>
          <a:p>
            <a:pPr>
              <a:buFont typeface="Wingdings" pitchFamily="2" charset="2"/>
              <a:buChar char="Ø"/>
            </a:pPr>
            <a:r>
              <a:rPr lang="zh-CN" altLang="en-US" b="1" dirty="0" smtClean="0"/>
              <a:t>他是</a:t>
            </a:r>
            <a:r>
              <a:rPr lang="zh-CN" altLang="en-US" b="1" dirty="0" smtClean="0">
                <a:solidFill>
                  <a:srgbClr val="FF3300"/>
                </a:solidFill>
              </a:rPr>
              <a:t>宋代理学的创始人</a:t>
            </a:r>
            <a:r>
              <a:rPr lang="zh-CN" altLang="en-US" b="1" dirty="0" smtClean="0"/>
              <a:t>。</a:t>
            </a:r>
            <a:endParaRPr lang="en-US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" name="Content Placeholder 6" descr="周敦颐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1752600"/>
            <a:ext cx="28194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p\Pictures\ppt background\cv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作者简介</a:t>
            </a:r>
            <a:endParaRPr lang="en-US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3886200" y="1600200"/>
            <a:ext cx="4800600" cy="4525963"/>
          </a:xfrm>
        </p:spPr>
        <p:txBody>
          <a:bodyPr>
            <a:normAutofit/>
          </a:bodyPr>
          <a:lstStyle/>
          <a:p>
            <a:r>
              <a:rPr lang="zh-CN" altLang="en-US" b="1" dirty="0" smtClean="0"/>
              <a:t>为官清廉，勤于政务，一生以洗冤泽物为己任。</a:t>
            </a:r>
            <a:endParaRPr lang="en-US" altLang="zh-CN" b="1" dirty="0" smtClean="0"/>
          </a:p>
          <a:p>
            <a:endParaRPr lang="en-US" altLang="zh-CN" b="1" dirty="0" smtClean="0"/>
          </a:p>
          <a:p>
            <a:r>
              <a:rPr lang="zh-CN" altLang="en-US" b="1" dirty="0" smtClean="0"/>
              <a:t>不媚贵权，不畏酷吏，又很善断狱，曾为了主持公道不惜丢掉乌纱帽。</a:t>
            </a:r>
            <a:endParaRPr lang="en-US" b="1" dirty="0" smtClean="0"/>
          </a:p>
          <a:p>
            <a:endParaRPr lang="en-US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" name="Content Placeholder 6" descr="周敦颐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1752600"/>
            <a:ext cx="28194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Hp\Pictures\ppt background\cv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Vertical Title 4"/>
          <p:cNvSpPr>
            <a:spLocks noGrp="1"/>
          </p:cNvSpPr>
          <p:nvPr>
            <p:ph type="title" orient="vert"/>
          </p:nvPr>
        </p:nvSpPr>
        <p:spPr>
          <a:solidFill>
            <a:schemeClr val="bg1">
              <a:alpha val="60000"/>
            </a:schemeClr>
          </a:solidFill>
        </p:spPr>
        <p:txBody>
          <a:bodyPr>
            <a:normAutofit/>
          </a:bodyPr>
          <a:lstStyle/>
          <a:p>
            <a:r>
              <a:rPr lang="zh-CN" altLang="en-US" sz="8000" b="1" dirty="0" smtClean="0">
                <a:solidFill>
                  <a:srgbClr val="FF0066"/>
                </a:solidFill>
                <a:latin typeface="楷体" pitchFamily="49" charset="-122"/>
                <a:ea typeface="楷体" pitchFamily="49" charset="-122"/>
              </a:rPr>
              <a:t>爱莲说</a:t>
            </a:r>
            <a:endParaRPr lang="en-US" sz="8000" dirty="0">
              <a:solidFill>
                <a:srgbClr val="FF0066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8" name="Picture 7" descr="荷花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304800"/>
            <a:ext cx="548640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Hp\Pictures\ppt background\cv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文体</a:t>
            </a:r>
            <a:endParaRPr lang="en-US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zh-CN" b="1" dirty="0" smtClean="0">
                <a:latin typeface="微软雅黑" pitchFamily="34" charset="-122"/>
                <a:ea typeface="微软雅黑" pitchFamily="34" charset="-122"/>
              </a:rPr>
              <a:t>“</a:t>
            </a:r>
            <a:r>
              <a:rPr kumimoji="1" lang="zh-CN" altLang="en-US" b="1" dirty="0" smtClean="0">
                <a:latin typeface="微软雅黑" pitchFamily="34" charset="-122"/>
                <a:ea typeface="微软雅黑" pitchFamily="34" charset="-122"/>
              </a:rPr>
              <a:t>说”是一种</a:t>
            </a:r>
            <a:r>
              <a:rPr kumimoji="1" lang="zh-CN" altLang="en-US" b="1" dirty="0" smtClean="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</a:rPr>
              <a:t>议论文</a:t>
            </a:r>
            <a:r>
              <a:rPr kumimoji="1" lang="zh-CN" altLang="en-US" b="1" dirty="0" smtClean="0">
                <a:latin typeface="微软雅黑" pitchFamily="34" charset="-122"/>
                <a:ea typeface="微软雅黑" pitchFamily="34" charset="-122"/>
              </a:rPr>
              <a:t>的文体，可以直接</a:t>
            </a:r>
            <a:r>
              <a:rPr kumimoji="1" lang="zh-CN" altLang="en-US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说明事物或论述道理</a:t>
            </a:r>
            <a:r>
              <a:rPr kumimoji="1" lang="zh-CN" altLang="en-US" b="1" dirty="0" smtClean="0">
                <a:latin typeface="微软雅黑" pitchFamily="34" charset="-122"/>
                <a:ea typeface="微软雅黑" pitchFamily="34" charset="-122"/>
              </a:rPr>
              <a:t>，也可以</a:t>
            </a:r>
            <a:r>
              <a:rPr kumimoji="1" lang="zh-CN" altLang="en-US" b="1" dirty="0" smtClean="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</a:rPr>
              <a:t>抒情</a:t>
            </a:r>
            <a:r>
              <a:rPr kumimoji="1" lang="zh-CN" altLang="en-US" b="1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kumimoji="1" lang="en-US" altLang="zh-CN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kumimoji="1" lang="zh-CN" altLang="en-US" b="1" dirty="0" smtClean="0">
                <a:latin typeface="微软雅黑" pitchFamily="34" charset="-122"/>
                <a:ea typeface="微软雅黑" pitchFamily="34" charset="-122"/>
              </a:rPr>
              <a:t>本文以抒情为主。</a:t>
            </a:r>
            <a:endParaRPr kumimoji="1" lang="en-US" altLang="zh-CN" b="1" dirty="0" smtClean="0">
              <a:latin typeface="微软雅黑" pitchFamily="34" charset="-122"/>
              <a:ea typeface="微软雅黑" pitchFamily="34" charset="-122"/>
            </a:endParaRPr>
          </a:p>
          <a:p>
            <a:endParaRPr kumimoji="1" lang="en-US" altLang="zh-CN" b="1" dirty="0">
              <a:latin typeface="微软雅黑" pitchFamily="34" charset="-122"/>
              <a:ea typeface="微软雅黑" pitchFamily="34" charset="-122"/>
            </a:endParaRPr>
          </a:p>
          <a:p>
            <a:r>
              <a:rPr kumimoji="1" lang="en-US" altLang="zh-CN" b="1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kumimoji="1" lang="zh-CN" altLang="en-US" b="1" dirty="0" smtClean="0">
                <a:latin typeface="微软雅黑" pitchFamily="34" charset="-122"/>
                <a:ea typeface="微软雅黑" pitchFamily="34" charset="-122"/>
              </a:rPr>
              <a:t>爱莲说</a:t>
            </a:r>
            <a:r>
              <a:rPr kumimoji="1" lang="en-US" altLang="zh-CN" b="1" dirty="0" smtClean="0">
                <a:latin typeface="微软雅黑" pitchFamily="34" charset="-122"/>
                <a:ea typeface="微软雅黑" pitchFamily="34" charset="-122"/>
              </a:rPr>
              <a:t>》</a:t>
            </a:r>
            <a:r>
              <a:rPr kumimoji="1" lang="zh-CN" altLang="en-US" b="1" dirty="0" smtClean="0">
                <a:latin typeface="微软雅黑" pitchFamily="34" charset="-122"/>
                <a:ea typeface="微软雅黑" pitchFamily="34" charset="-122"/>
              </a:rPr>
              <a:t>就是说</a:t>
            </a:r>
            <a:r>
              <a:rPr kumimoji="1"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爱好</a:t>
            </a:r>
            <a:r>
              <a:rPr kumimoji="1" lang="en-US" altLang="zh-CN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/>
            </a:r>
            <a:br>
              <a:rPr kumimoji="1" lang="en-US" altLang="zh-CN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</a:br>
            <a:r>
              <a:rPr kumimoji="1" lang="en-US" altLang="zh-CN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kumimoji="1"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莲花</a:t>
            </a:r>
            <a:r>
              <a:rPr kumimoji="1" lang="zh-CN" altLang="en-US" b="1" dirty="0" smtClean="0">
                <a:latin typeface="微软雅黑" pitchFamily="34" charset="-122"/>
                <a:ea typeface="微软雅黑" pitchFamily="34" charset="-122"/>
              </a:rPr>
              <a:t>的问题。</a:t>
            </a:r>
          </a:p>
          <a:p>
            <a:endParaRPr lang="en-US" dirty="0"/>
          </a:p>
        </p:txBody>
      </p:sp>
      <p:pic>
        <p:nvPicPr>
          <p:cNvPr id="7" name="Picture 5" descr="素材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3352800"/>
            <a:ext cx="39243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shuilucaimuzhihua 副本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9525" y="6092825"/>
            <a:ext cx="9144000" cy="7921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zh-CN" alt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水陆草木之花，可爱者甚蕃。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jh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2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6021388"/>
            <a:ext cx="9144000" cy="863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zh-CN" alt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晋陶渊明独爱菊。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牡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rgbClr val="F60202"/>
            </a:solidFill>
            <a:miter lim="800000"/>
            <a:headEnd/>
            <a:tailEnd/>
          </a:ln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6092825"/>
            <a:ext cx="9144000" cy="7842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zh-CN" alt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自李唐来，世人甚爱牡丹。</a:t>
            </a:r>
            <a:endParaRPr lang="zh-CN" altLang="en-US" sz="4400" dirty="0">
              <a:solidFill>
                <a:srgbClr val="002060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图片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90600"/>
            <a:ext cx="91821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0" y="5791200"/>
            <a:ext cx="9144000" cy="1066800"/>
          </a:xfrm>
        </p:spPr>
        <p:txBody>
          <a:bodyPr>
            <a:noAutofit/>
          </a:bodyPr>
          <a:lstStyle/>
          <a:p>
            <a:pPr>
              <a:defRPr/>
            </a:pPr>
            <a:r>
              <a:rPr kumimoji="1" lang="zh-CN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濯清</a:t>
            </a:r>
            <a:r>
              <a:rPr kumimoji="1" lang="zh-CN" altLang="en-US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涟而不妖，中通外</a:t>
            </a:r>
            <a:r>
              <a:rPr kumimoji="1" lang="zh-CN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直，不</a:t>
            </a:r>
            <a:r>
              <a:rPr kumimoji="1" lang="zh-CN" altLang="en-US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蔓不</a:t>
            </a:r>
            <a:r>
              <a:rPr kumimoji="1" lang="zh-CN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枝，</a:t>
            </a:r>
            <a:endParaRPr lang="en-US" dirty="0">
              <a:solidFill>
                <a:srgbClr val="00206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0" y="1"/>
            <a:ext cx="9144000" cy="990599"/>
          </a:xfrm>
        </p:spPr>
        <p:txBody>
          <a:bodyPr>
            <a:normAutofit/>
          </a:bodyPr>
          <a:lstStyle/>
          <a:p>
            <a:r>
              <a:rPr lang="zh-CN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予独爱莲之出淤泥而不染，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66800"/>
            <a:ext cx="91440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5943600"/>
            <a:ext cx="9144000" cy="914400"/>
          </a:xfrm>
        </p:spPr>
        <p:txBody>
          <a:bodyPr>
            <a:noAutofit/>
          </a:bodyPr>
          <a:lstStyle/>
          <a:p>
            <a:r>
              <a:rPr kumimoji="1" lang="zh-CN" altLang="en-US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可远观而不可亵玩焉。</a:t>
            </a:r>
            <a:br>
              <a:rPr kumimoji="1" lang="zh-CN" altLang="en-US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</a:br>
            <a:endParaRPr lang="en-US" dirty="0">
              <a:solidFill>
                <a:srgbClr val="00206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0" y="1"/>
            <a:ext cx="9144000" cy="990599"/>
          </a:xfrm>
        </p:spPr>
        <p:txBody>
          <a:bodyPr>
            <a:normAutofit/>
          </a:bodyPr>
          <a:lstStyle/>
          <a:p>
            <a:r>
              <a:rPr kumimoji="1" lang="zh-CN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香远益清，亭亭净植，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Vertical Title 5"/>
          <p:cNvSpPr>
            <a:spLocks noGrp="1"/>
          </p:cNvSpPr>
          <p:nvPr>
            <p:ph type="title" orient="vert"/>
          </p:nvPr>
        </p:nvSpPr>
        <p:spPr>
          <a:xfrm>
            <a:off x="7010400" y="274638"/>
            <a:ext cx="1676400" cy="6202362"/>
          </a:xfrm>
        </p:spPr>
        <p:txBody>
          <a:bodyPr>
            <a:normAutofit/>
          </a:bodyPr>
          <a:lstStyle/>
          <a:p>
            <a:r>
              <a:rPr lang="zh-CN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予谓菊，花之隐逸者也；</a:t>
            </a:r>
            <a:endParaRPr lang="en-US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8" name="Picture 5" descr="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659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144000" cy="6048376"/>
          </a:xfrm>
          <a:prstGeom prst="rect">
            <a:avLst/>
          </a:prstGeom>
          <a:noFill/>
          <a:ln w="9525">
            <a:solidFill>
              <a:srgbClr val="CC9900"/>
            </a:solidFill>
            <a:miter lim="800000"/>
            <a:headEnd/>
            <a:tailEnd/>
          </a:ln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6021388"/>
            <a:ext cx="9144000" cy="685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en-US" altLang="zh-CN" sz="4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  </a:t>
            </a:r>
            <a:r>
              <a:rPr lang="zh-CN" alt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牡丹，花之富贵者也；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rtical Title 3"/>
          <p:cNvSpPr>
            <a:spLocks noGrp="1"/>
          </p:cNvSpPr>
          <p:nvPr>
            <p:ph type="title" orient="vert"/>
          </p:nvPr>
        </p:nvSpPr>
        <p:spPr>
          <a:xfrm>
            <a:off x="7543800" y="304800"/>
            <a:ext cx="1371600" cy="5851525"/>
          </a:xfrm>
        </p:spPr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莲，花之君子者也</a:t>
            </a:r>
            <a:r>
              <a:rPr lang="zh-CN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。</a:t>
            </a:r>
            <a:endParaRPr lang="en-US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6" name="Picture 7" descr="荷花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467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PH02971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0" y="5867400"/>
            <a:ext cx="9144000" cy="990600"/>
          </a:xfrm>
        </p:spPr>
        <p:txBody>
          <a:bodyPr/>
          <a:lstStyle/>
          <a:p>
            <a:pPr algn="ctr">
              <a:buNone/>
            </a:pPr>
            <a:r>
              <a:rPr lang="zh-CN" altLang="en-US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噫！菊之爱，陶后鲜有闻。</a:t>
            </a:r>
          </a:p>
          <a:p>
            <a:pPr>
              <a:buNone/>
            </a:pPr>
            <a:endParaRPr lang="en-US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04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2387"/>
            <a:ext cx="9156700" cy="607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6067425"/>
            <a:ext cx="9144000" cy="62071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zh-CN" alt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莲之爱，同予者何人？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rtical Title 3"/>
          <p:cNvSpPr>
            <a:spLocks noGrp="1"/>
          </p:cNvSpPr>
          <p:nvPr>
            <p:ph type="title" orient="vert"/>
          </p:nvPr>
        </p:nvSpPr>
        <p:spPr>
          <a:xfrm>
            <a:off x="7772400" y="304800"/>
            <a:ext cx="1066800" cy="5851525"/>
          </a:xfrm>
        </p:spPr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牡丹之爱，宜乎众矣</a:t>
            </a:r>
            <a:r>
              <a:rPr lang="zh-CN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。</a:t>
            </a:r>
            <a:endParaRPr lang="en-US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6" name="Picture 5" descr="04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667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Hp\Pictures\ppt background\cv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翻译</a:t>
            </a:r>
            <a:endParaRPr lang="en-US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kumimoji="1" lang="zh-CN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水陆草木</a:t>
            </a:r>
            <a:r>
              <a:rPr kumimoji="1" lang="zh-CN" altLang="en-US" sz="44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之</a:t>
            </a:r>
            <a:r>
              <a:rPr kumimoji="1" lang="zh-CN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花，可爱者甚</a:t>
            </a:r>
            <a:r>
              <a:rPr kumimoji="1" lang="zh-CN" altLang="en-US" sz="44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蕃</a:t>
            </a:r>
            <a:r>
              <a:rPr kumimoji="1" lang="zh-CN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。</a:t>
            </a:r>
            <a:r>
              <a:rPr kumimoji="1" lang="en-US" altLang="zh-CN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kumimoji="1" lang="en-US" altLang="zh-CN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kumimoji="1" lang="en-US" altLang="zh-CN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</a:t>
            </a:r>
            <a:r>
              <a:rPr lang="zh-CN" altLang="en-US" b="1" dirty="0" smtClean="0">
                <a:solidFill>
                  <a:srgbClr val="FF3300"/>
                </a:solidFill>
              </a:rPr>
              <a:t>的</a:t>
            </a:r>
            <a:r>
              <a:rPr kumimoji="1" lang="zh-CN" altLang="en-U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（</a:t>
            </a:r>
            <a:r>
              <a:rPr lang="zh-CN" altLang="en-US" b="1" dirty="0" smtClean="0">
                <a:solidFill>
                  <a:srgbClr val="FF3300"/>
                </a:solidFill>
              </a:rPr>
              <a:t>助词）                      多</a:t>
            </a:r>
            <a:endParaRPr lang="en-US" altLang="zh-CN" b="1" dirty="0" smtClean="0">
              <a:solidFill>
                <a:srgbClr val="FF3300"/>
              </a:solidFill>
            </a:endParaRPr>
          </a:p>
          <a:p>
            <a:pPr algn="ctr">
              <a:buNone/>
            </a:pPr>
            <a:endParaRPr lang="en-US" b="1" dirty="0">
              <a:solidFill>
                <a:srgbClr val="FF330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zh-CN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水上、地上各种草木的花，可爱的很多。 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Hp\Pictures\ppt background\cv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翻译</a:t>
            </a:r>
            <a:endParaRPr lang="en-US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kumimoji="1" lang="zh-CN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晋陶渊明独爱菊。</a:t>
            </a:r>
            <a:br>
              <a:rPr kumimoji="1" lang="zh-CN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kumimoji="1" lang="zh-CN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自李唐来，世人盛爱牡丹。</a:t>
            </a:r>
            <a:endParaRPr kumimoji="1" lang="en-US" altLang="zh-CN" sz="4400" b="1" dirty="0" smtClean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buNone/>
            </a:pPr>
            <a:endParaRPr kumimoji="1" lang="en-US" sz="4400" b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buFont typeface="Wingdings" pitchFamily="2" charset="2"/>
              <a:buChar char="q"/>
            </a:pPr>
            <a:r>
              <a:rPr lang="zh-CN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晋朝的陶渊明唯独喜欢菊花；自唐朝以来，世人很喜欢牡丹； </a:t>
            </a:r>
          </a:p>
          <a:p>
            <a:pPr>
              <a:buNone/>
            </a:pP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Hp\Pictures\ppt background\cv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翻译</a:t>
            </a:r>
            <a:endParaRPr lang="en-US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kumimoji="1" lang="zh-CN" altLang="en-US" sz="40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予</a:t>
            </a:r>
            <a:r>
              <a:rPr kumimoji="1" lang="zh-CN" altLang="en-US" sz="40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独爱莲之出</a:t>
            </a:r>
            <a:r>
              <a:rPr kumimoji="1" lang="zh-CN" altLang="en-US" sz="40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淤</a:t>
            </a:r>
            <a:r>
              <a:rPr kumimoji="1" lang="zh-CN" altLang="en-US" sz="40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泥而不</a:t>
            </a:r>
            <a:r>
              <a:rPr kumimoji="1" lang="zh-CN" altLang="en-US" sz="40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染</a:t>
            </a:r>
            <a:r>
              <a:rPr kumimoji="1" lang="zh-CN" altLang="en-US" sz="40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，</a:t>
            </a:r>
            <a:endParaRPr kumimoji="1" lang="en-US" altLang="zh-CN" b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buNone/>
            </a:pPr>
            <a:r>
              <a:rPr lang="zh-CN" altLang="en-US" sz="2800" b="1" dirty="0" smtClean="0">
                <a:solidFill>
                  <a:srgbClr val="FF3300"/>
                </a:solidFill>
              </a:rPr>
              <a:t>我</a:t>
            </a:r>
            <a:r>
              <a:rPr lang="zh-CN" altLang="en-US" b="1" dirty="0" smtClean="0">
                <a:solidFill>
                  <a:srgbClr val="FF3300"/>
                </a:solidFill>
              </a:rPr>
              <a:t>                              </a:t>
            </a:r>
            <a:r>
              <a:rPr lang="zh-CN" altLang="en-US" sz="2800" b="1" dirty="0" smtClean="0">
                <a:solidFill>
                  <a:srgbClr val="FF3300"/>
                </a:solidFill>
              </a:rPr>
              <a:t>污                  沾染</a:t>
            </a:r>
            <a:endParaRPr kumimoji="1" lang="en-US" altLang="zh-CN" sz="2800" b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buNone/>
            </a:pPr>
            <a:r>
              <a:rPr kumimoji="1" lang="zh-CN" altLang="en-US" sz="40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濯</a:t>
            </a:r>
            <a:r>
              <a:rPr kumimoji="1" lang="zh-CN" altLang="en-US" sz="40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清涟而不</a:t>
            </a:r>
            <a:r>
              <a:rPr kumimoji="1" lang="zh-CN" altLang="en-US" sz="40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妖</a:t>
            </a:r>
            <a:r>
              <a:rPr kumimoji="1" lang="zh-CN" altLang="en-US" sz="40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，</a:t>
            </a:r>
            <a:endParaRPr kumimoji="1" lang="en-US" altLang="zh-CN" b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buNone/>
            </a:pPr>
            <a:r>
              <a:rPr kumimoji="1" lang="zh-CN" altLang="en-US" sz="2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洗</a:t>
            </a:r>
            <a:r>
              <a:rPr lang="zh-CN" sz="2800" b="1" dirty="0" smtClean="0">
                <a:solidFill>
                  <a:srgbClr val="FF3300"/>
                </a:solidFill>
              </a:rPr>
              <a:t>涤</a:t>
            </a:r>
            <a:r>
              <a:rPr lang="en-US" altLang="zh-CN" sz="2800" b="1" dirty="0" smtClean="0">
                <a:solidFill>
                  <a:srgbClr val="FF3300"/>
                </a:solidFill>
              </a:rPr>
              <a:t>                </a:t>
            </a:r>
            <a:r>
              <a:rPr lang="zh-CN" altLang="en-US" sz="2800" b="1" dirty="0" smtClean="0">
                <a:solidFill>
                  <a:srgbClr val="FF3300"/>
                </a:solidFill>
              </a:rPr>
              <a:t>美丽而不庄重</a:t>
            </a:r>
            <a:endParaRPr lang="en-US" altLang="zh-CN" sz="2800" b="1" dirty="0" smtClean="0">
              <a:solidFill>
                <a:srgbClr val="FF3300"/>
              </a:solidFill>
            </a:endParaRPr>
          </a:p>
          <a:p>
            <a:pPr>
              <a:buNone/>
            </a:pPr>
            <a:endParaRPr lang="en-US" b="1" dirty="0">
              <a:solidFill>
                <a:srgbClr val="FF330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zh-CN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我则惟独喜爱莲从淤泥里生长出来，却不受泥的沾染；它经过清水洗涤，却不显得妖艳；  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Hp\Pictures\ppt background\cv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翻译</a:t>
            </a:r>
            <a:endParaRPr lang="en-US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kumimoji="1" lang="zh-CN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中通外直，不</a:t>
            </a:r>
            <a:r>
              <a:rPr kumimoji="1" lang="zh-CN" altLang="en-US" sz="44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蔓</a:t>
            </a:r>
            <a:r>
              <a:rPr kumimoji="1" lang="zh-CN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不</a:t>
            </a:r>
            <a:r>
              <a:rPr kumimoji="1" lang="zh-CN" altLang="en-US" sz="44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枝</a:t>
            </a:r>
            <a:r>
              <a:rPr kumimoji="1" lang="zh-CN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，香远</a:t>
            </a:r>
            <a:r>
              <a:rPr kumimoji="1" lang="zh-CN" altLang="en-US" sz="44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益</a:t>
            </a:r>
            <a:r>
              <a:rPr kumimoji="1" lang="zh-CN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清，</a:t>
            </a:r>
            <a:endParaRPr lang="en-US" altLang="zh-CN" sz="4400" dirty="0" smtClean="0"/>
          </a:p>
          <a:p>
            <a:pPr algn="ctr">
              <a:buNone/>
            </a:pPr>
            <a:r>
              <a:rPr lang="en-US" altLang="zh-CN" b="1" dirty="0" smtClean="0">
                <a:solidFill>
                  <a:srgbClr val="FF3300"/>
                </a:solidFill>
              </a:rPr>
              <a:t>                            </a:t>
            </a:r>
            <a:r>
              <a:rPr lang="zh-CN" b="1" dirty="0" smtClean="0">
                <a:solidFill>
                  <a:srgbClr val="FF3300"/>
                </a:solidFill>
              </a:rPr>
              <a:t>生枝蔓</a:t>
            </a:r>
            <a:r>
              <a:rPr lang="en-US" altLang="zh-CN" b="1" dirty="0" smtClean="0">
                <a:solidFill>
                  <a:srgbClr val="FF3300"/>
                </a:solidFill>
              </a:rPr>
              <a:t>   </a:t>
            </a:r>
            <a:r>
              <a:rPr lang="zh-CN" b="1" dirty="0" smtClean="0">
                <a:solidFill>
                  <a:srgbClr val="FF3300"/>
                </a:solidFill>
              </a:rPr>
              <a:t>长枝节</a:t>
            </a:r>
            <a:r>
              <a:rPr lang="en-US" altLang="zh-CN" b="1" dirty="0" smtClean="0">
                <a:solidFill>
                  <a:srgbClr val="FF3300"/>
                </a:solidFill>
              </a:rPr>
              <a:t>            </a:t>
            </a:r>
            <a:r>
              <a:rPr lang="zh-CN" altLang="en-US" b="1" dirty="0" smtClean="0">
                <a:solidFill>
                  <a:srgbClr val="FF3300"/>
                </a:solidFill>
              </a:rPr>
              <a:t>更加</a:t>
            </a:r>
            <a:endParaRPr lang="en-US" altLang="zh-CN" b="1" dirty="0" smtClean="0">
              <a:solidFill>
                <a:srgbClr val="FF3300"/>
              </a:solidFill>
            </a:endParaRPr>
          </a:p>
          <a:p>
            <a:pPr algn="ctr">
              <a:buNone/>
            </a:pPr>
            <a:endParaRPr kumimoji="1" lang="en-US" altLang="zh-CN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  <a:p>
            <a:pPr marL="514350" indent="-514350">
              <a:buFont typeface="Wingdings" pitchFamily="2" charset="2"/>
              <a:buChar char="q"/>
            </a:pPr>
            <a:r>
              <a:rPr lang="zh-CN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（它的茎）内空外直，</a:t>
            </a:r>
            <a:r>
              <a:rPr lang="en-US" altLang="zh-CN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/>
            </a:r>
            <a:br>
              <a:rPr lang="en-US" altLang="zh-CN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</a:br>
            <a:r>
              <a:rPr lang="zh-CN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没有（缠绕的）蔓，</a:t>
            </a:r>
            <a:r>
              <a:rPr lang="en-US" altLang="zh-CN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/>
            </a:r>
            <a:br>
              <a:rPr lang="en-US" altLang="zh-CN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</a:br>
            <a:r>
              <a:rPr lang="zh-CN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（也）没有（旁逸的）枝；</a:t>
            </a:r>
            <a:r>
              <a:rPr lang="en-US" altLang="zh-CN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/>
            </a:r>
            <a:br>
              <a:rPr lang="en-US" altLang="zh-CN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</a:br>
            <a:r>
              <a:rPr lang="zh-CN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香气远播，更显得清芬； </a:t>
            </a:r>
          </a:p>
          <a:p>
            <a:pPr>
              <a:buNone/>
            </a:pPr>
            <a:endParaRPr kumimoji="1" lang="en-US" altLang="zh-CN" b="1" dirty="0" smtClean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</p:txBody>
      </p:sp>
      <p:pic>
        <p:nvPicPr>
          <p:cNvPr id="7" name="Picture 7" descr="http://pic.pimg.tw/hctsung1/4bec266bccbc5.jpg?v=127376753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3600" y="3352800"/>
            <a:ext cx="3200401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Hp\Pictures\ppt background\cv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翻译</a:t>
            </a:r>
            <a:endParaRPr lang="en-US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kumimoji="1" lang="zh-CN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亭亭净植，</a:t>
            </a:r>
            <a:br>
              <a:rPr kumimoji="1" lang="zh-CN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</a:br>
            <a:r>
              <a:rPr kumimoji="1" lang="zh-CN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可远观而不可</a:t>
            </a:r>
            <a:r>
              <a:rPr kumimoji="1" lang="zh-CN" altLang="en-US" sz="44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亵</a:t>
            </a:r>
            <a:r>
              <a:rPr kumimoji="1" lang="zh-CN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玩</a:t>
            </a:r>
            <a:r>
              <a:rPr kumimoji="1" lang="zh-CN" altLang="en-US" sz="44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焉</a:t>
            </a:r>
            <a:r>
              <a:rPr kumimoji="1" lang="zh-CN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。</a:t>
            </a:r>
            <a:endParaRPr kumimoji="1" lang="en-US" altLang="zh-CN" sz="4400" b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  <a:p>
            <a:pPr>
              <a:buNone/>
            </a:pPr>
            <a:r>
              <a:rPr lang="en-US" altLang="zh-CN" sz="2800" b="1" dirty="0" smtClean="0">
                <a:solidFill>
                  <a:srgbClr val="FF3300"/>
                </a:solidFill>
              </a:rPr>
              <a:t>                                         </a:t>
            </a:r>
            <a:r>
              <a:rPr lang="zh-CN" sz="2800" b="1" dirty="0" smtClean="0">
                <a:solidFill>
                  <a:srgbClr val="FF3300"/>
                </a:solidFill>
              </a:rPr>
              <a:t>亲近而不庄重</a:t>
            </a:r>
            <a:r>
              <a:rPr lang="en-US" altLang="zh-CN" sz="2800" b="1" dirty="0" smtClean="0">
                <a:solidFill>
                  <a:srgbClr val="FF3300"/>
                </a:solidFill>
              </a:rPr>
              <a:t>     </a:t>
            </a:r>
            <a:r>
              <a:rPr lang="zh-CN" sz="2800" b="1" dirty="0" smtClean="0">
                <a:solidFill>
                  <a:srgbClr val="FF3300"/>
                </a:solidFill>
              </a:rPr>
              <a:t>语气助词</a:t>
            </a:r>
            <a:r>
              <a:rPr kumimoji="1" lang="en-US" altLang="zh-CN" sz="2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/>
            </a:r>
            <a:br>
              <a:rPr kumimoji="1" lang="en-US" altLang="zh-CN" sz="2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</a:br>
            <a:endParaRPr lang="en-US" altLang="zh-CN" sz="2800" dirty="0" smtClean="0"/>
          </a:p>
          <a:p>
            <a:pPr>
              <a:buFont typeface="Wingdings" pitchFamily="2" charset="2"/>
              <a:buChar char="q"/>
            </a:pPr>
            <a:r>
              <a:rPr lang="zh-CN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它笔直地洁净地立在水中，（只）可以从远处观赏，却不能贴近去玩弄啊。 </a:t>
            </a:r>
          </a:p>
          <a:p>
            <a:pPr>
              <a:buFont typeface="Wingdings" pitchFamily="2" charset="2"/>
              <a:buChar char="q"/>
            </a:pPr>
            <a:endParaRPr kumimoji="1" lang="en-US" altLang="zh-CN" sz="4400" b="1" dirty="0" smtClean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Hp\Pictures\ppt background\cv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翻译</a:t>
            </a:r>
            <a:endParaRPr lang="en-US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zh-CN" altLang="en-US" sz="40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予</a:t>
            </a:r>
            <a:r>
              <a:rPr lang="zh-CN" altLang="en-US" sz="40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谓</a:t>
            </a:r>
            <a:r>
              <a:rPr lang="zh-CN" altLang="en-US" sz="40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菊，花</a:t>
            </a:r>
            <a:r>
              <a:rPr lang="zh-CN" altLang="en-US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之</a:t>
            </a:r>
            <a:r>
              <a:rPr lang="zh-CN" altLang="en-US" sz="40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隐逸者也；牡丹，花</a:t>
            </a:r>
            <a:r>
              <a:rPr lang="en-US" altLang="zh-CN" sz="40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/>
            </a:r>
            <a:br>
              <a:rPr lang="en-US" altLang="zh-CN" sz="40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</a:br>
            <a:r>
              <a:rPr lang="en-US" altLang="zh-CN" sz="40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 </a:t>
            </a:r>
            <a:r>
              <a:rPr lang="zh-CN" altLang="en-US" sz="2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认为       </a:t>
            </a:r>
            <a:endParaRPr lang="en-US" altLang="zh-CN" sz="4000" b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  <a:p>
            <a:pPr>
              <a:buNone/>
            </a:pPr>
            <a:r>
              <a:rPr lang="zh-CN" altLang="en-US" sz="40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之富贵者也；</a:t>
            </a:r>
            <a:r>
              <a:rPr lang="zh-CN" altLang="en-US" sz="40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莲，花之君子者也。</a:t>
            </a:r>
            <a:endParaRPr lang="en-US" altLang="zh-CN" sz="4000" b="1" dirty="0" smtClean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buNone/>
            </a:pPr>
            <a:endParaRPr lang="en-US" altLang="zh-CN" sz="4000" b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buFont typeface="Wingdings" pitchFamily="2" charset="2"/>
              <a:buChar char="q"/>
            </a:pPr>
            <a:r>
              <a:rPr lang="zh-CN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我认为，菊是花中的隐士，牡丹是花中的富贵者，莲是花中的君子。 </a:t>
            </a:r>
          </a:p>
          <a:p>
            <a:pPr>
              <a:buNone/>
            </a:pPr>
            <a:r>
              <a:rPr lang="zh-CN" altLang="en-US" sz="4000" dirty="0" smtClean="0">
                <a:solidFill>
                  <a:srgbClr val="800000"/>
                </a:solidFill>
              </a:rPr>
              <a:t> 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Hp\Pictures\ppt background\cv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翻译</a:t>
            </a:r>
            <a:endParaRPr lang="en-US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zh-CN" altLang="en-US" sz="44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噫</a:t>
            </a:r>
            <a:r>
              <a:rPr lang="zh-CN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！菊之爱，陶后</a:t>
            </a:r>
            <a:r>
              <a:rPr lang="zh-CN" altLang="en-US" sz="44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鲜</a:t>
            </a:r>
            <a:r>
              <a:rPr lang="zh-CN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有闻；</a:t>
            </a:r>
            <a:endParaRPr lang="en-US" altLang="zh-CN" sz="4000" b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  <a:p>
            <a:pPr>
              <a:buNone/>
            </a:pPr>
            <a:r>
              <a:rPr lang="zh-CN" altLang="en-U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    唉                   很少 </a:t>
            </a:r>
            <a:endParaRPr lang="en-US" altLang="zh-CN" b="1" dirty="0" smtClean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  <a:p>
            <a:pPr>
              <a:buFont typeface="Wingdings" pitchFamily="2" charset="2"/>
              <a:buChar char="q"/>
            </a:pPr>
            <a:endParaRPr lang="en-US" altLang="zh-CN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  <a:p>
            <a:pPr>
              <a:buFont typeface="Wingdings" pitchFamily="2" charset="2"/>
              <a:buChar char="q"/>
            </a:pPr>
            <a:r>
              <a:rPr lang="zh-CN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唉</a:t>
            </a:r>
            <a:r>
              <a:rPr lang="en-US" altLang="zh-CN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!</a:t>
            </a:r>
            <a:r>
              <a:rPr lang="zh-CN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对于菊花的爱好，陶渊明以后很少听到了。 </a:t>
            </a:r>
          </a:p>
          <a:p>
            <a:pPr>
              <a:buFont typeface="Wingdings" pitchFamily="2" charset="2"/>
              <a:buChar char="q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Hp\Pictures\ppt background\cv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翻译</a:t>
            </a:r>
            <a:endParaRPr lang="en-US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zh-CN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莲之爱，同予者何人？ </a:t>
            </a:r>
            <a:endParaRPr lang="en-US" altLang="zh-CN" sz="4400" b="1" dirty="0" smtClean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  <a:p>
            <a:pPr algn="ctr">
              <a:buNone/>
            </a:pPr>
            <a:endParaRPr lang="en-US" sz="4400" b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  <a:p>
            <a:pPr>
              <a:buFont typeface="Wingdings" pitchFamily="2" charset="2"/>
              <a:buChar char="q"/>
            </a:pPr>
            <a:r>
              <a:rPr lang="zh-CN" altLang="en-US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对于莲的爱好，像我一样的还有谁呢？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Hp\Pictures\ppt background\cv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翻译</a:t>
            </a:r>
            <a:endParaRPr lang="en-US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zh-CN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牡丹之爱，</a:t>
            </a:r>
            <a:r>
              <a:rPr lang="zh-CN" altLang="en-US" sz="44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宜</a:t>
            </a:r>
            <a:r>
              <a:rPr lang="zh-CN" altLang="en-US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乎众矣！</a:t>
            </a:r>
            <a:r>
              <a:rPr lang="en-US" altLang="zh-CN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/>
            </a:r>
            <a:br>
              <a:rPr lang="en-US" altLang="zh-CN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</a:br>
            <a:r>
              <a:rPr lang="en-US" altLang="zh-CN" sz="4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 </a:t>
            </a:r>
            <a:r>
              <a:rPr lang="en-US" altLang="zh-CN" sz="2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 </a:t>
            </a:r>
            <a:r>
              <a:rPr lang="zh-CN" altLang="en-US" sz="28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应当 </a:t>
            </a:r>
            <a:endParaRPr lang="en-US" altLang="zh-CN" sz="2800" b="1" dirty="0" smtClean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  <a:p>
            <a:pPr>
              <a:buNone/>
            </a:pPr>
            <a:endParaRPr lang="en-US" sz="2800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  <a:p>
            <a:pPr>
              <a:buFont typeface="Wingdings" pitchFamily="2" charset="2"/>
              <a:buChar char="q"/>
            </a:pPr>
            <a:r>
              <a:rPr lang="zh-CN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对于牡丹的爱，那当然是有很多的人了</a:t>
            </a:r>
            <a:r>
              <a:rPr lang="en-US" altLang="zh-CN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!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Hp\Pictures\ppt background\cv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主题思想</a:t>
            </a:r>
            <a:endParaRPr lang="en-US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zh-CN" dirty="0" smtClean="0"/>
          </a:p>
          <a:p>
            <a:endParaRPr lang="en-US" altLang="zh-CN" dirty="0"/>
          </a:p>
          <a:p>
            <a:r>
              <a:rPr lang="zh-CN" altLang="en-US" sz="4000" dirty="0" smtClean="0">
                <a:latin typeface="微软雅黑" pitchFamily="34" charset="-122"/>
                <a:ea typeface="微软雅黑" pitchFamily="34" charset="-122"/>
              </a:rPr>
              <a:t>文章通过对莲花形象和品质的描写，赞颂</a:t>
            </a:r>
            <a:r>
              <a:rPr lang="zh-CN" altLang="en-US" sz="40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不同流合污的坚贞气节</a:t>
            </a:r>
            <a:r>
              <a:rPr lang="zh-CN" altLang="en-US" sz="4000" dirty="0" smtClean="0">
                <a:latin typeface="微软雅黑" pitchFamily="34" charset="-122"/>
                <a:ea typeface="微软雅黑" pitchFamily="34" charset="-122"/>
              </a:rPr>
              <a:t>，表现了作者</a:t>
            </a:r>
            <a:r>
              <a:rPr lang="zh-CN" altLang="en-US" sz="40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洁身自爱的生活态度</a:t>
            </a:r>
            <a:r>
              <a:rPr lang="zh-CN" altLang="en-US" sz="40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sz="40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Hp\Pictures\ppt background\cv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038601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600200"/>
                <a:gridCol w="6629400"/>
              </a:tblGrid>
              <a:tr h="908685"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latin typeface="微软雅黑" pitchFamily="34" charset="-122"/>
                          <a:ea typeface="微软雅黑" pitchFamily="34" charset="-122"/>
                        </a:rPr>
                        <a:t>段落</a:t>
                      </a:r>
                      <a:endParaRPr lang="en-US" sz="2800" b="1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latin typeface="微软雅黑" pitchFamily="34" charset="-122"/>
                          <a:ea typeface="微软雅黑" pitchFamily="34" charset="-122"/>
                        </a:rPr>
                        <a:t>意义</a:t>
                      </a:r>
                      <a:endParaRPr lang="en-US" sz="2800" b="1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/>
                </a:tc>
              </a:tr>
              <a:tr h="1564958"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latin typeface="微软雅黑" pitchFamily="34" charset="-122"/>
                          <a:ea typeface="微软雅黑" pitchFamily="34" charset="-122"/>
                        </a:rPr>
                        <a:t>第一段</a:t>
                      </a:r>
                      <a:endParaRPr lang="en-US" sz="2800" b="1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latin typeface="微软雅黑" pitchFamily="34" charset="-122"/>
                          <a:ea typeface="微软雅黑" pitchFamily="34" charset="-122"/>
                        </a:rPr>
                        <a:t>以菊花、牡丹为</a:t>
                      </a:r>
                      <a:r>
                        <a:rPr lang="zh-CN" altLang="en-US" sz="2800" b="1" dirty="0" smtClean="0">
                          <a:solidFill>
                            <a:srgbClr val="FF0000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陪衬</a:t>
                      </a:r>
                      <a:r>
                        <a:rPr lang="zh-CN" altLang="en-US" sz="2800" b="1" dirty="0" smtClean="0">
                          <a:latin typeface="微软雅黑" pitchFamily="34" charset="-122"/>
                          <a:ea typeface="微软雅黑" pitchFamily="34" charset="-122"/>
                        </a:rPr>
                        <a:t>，描写莲花的风姿，说明</a:t>
                      </a:r>
                      <a:r>
                        <a:rPr lang="zh-CN" altLang="en-US" sz="2800" b="1" dirty="0" smtClean="0">
                          <a:solidFill>
                            <a:srgbClr val="FF0000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作者自己对莲花情有独钟</a:t>
                      </a:r>
                      <a:r>
                        <a:rPr lang="zh-CN" altLang="en-US" sz="2800" b="1" dirty="0" smtClean="0">
                          <a:latin typeface="微软雅黑" pitchFamily="34" charset="-122"/>
                          <a:ea typeface="微软雅黑" pitchFamily="34" charset="-122"/>
                        </a:rPr>
                        <a:t>。</a:t>
                      </a:r>
                      <a:endParaRPr lang="en-US" sz="2800" b="1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/>
                </a:tc>
              </a:tr>
              <a:tr h="1564958"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latin typeface="微软雅黑" pitchFamily="34" charset="-122"/>
                          <a:ea typeface="微软雅黑" pitchFamily="34" charset="-122"/>
                        </a:rPr>
                        <a:t>第二段</a:t>
                      </a:r>
                      <a:endParaRPr lang="en-US" sz="2800" b="1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solidFill>
                            <a:srgbClr val="FF0000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以花喻人</a:t>
                      </a:r>
                      <a:r>
                        <a:rPr lang="zh-CN" altLang="en-US" sz="2800" b="1" dirty="0" smtClean="0">
                          <a:latin typeface="微软雅黑" pitchFamily="34" charset="-122"/>
                          <a:ea typeface="微软雅黑" pitchFamily="34" charset="-122"/>
                        </a:rPr>
                        <a:t>，</a:t>
                      </a:r>
                      <a:r>
                        <a:rPr lang="zh-CN" altLang="en-US" sz="2800" b="1" dirty="0" smtClean="0">
                          <a:solidFill>
                            <a:srgbClr val="FF0000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慨叹与自己同道的人既少</a:t>
                      </a:r>
                      <a:r>
                        <a:rPr lang="zh-CN" altLang="en-US" sz="2800" b="1" dirty="0" smtClean="0">
                          <a:latin typeface="微软雅黑" pitchFamily="34" charset="-122"/>
                          <a:ea typeface="微软雅黑" pitchFamily="34" charset="-122"/>
                        </a:rPr>
                        <a:t>，而贪图富贵的人却很多。</a:t>
                      </a:r>
                      <a:endParaRPr lang="en-US" sz="2800" b="1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文章结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构</a:t>
            </a:r>
            <a:endParaRPr lang="en-US" b="1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Hp\Pictures\ppt background\cv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托物言志</a:t>
            </a:r>
            <a:endParaRPr lang="en-US" altLang="zh-CN" sz="4000" b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>
              <a:buNone/>
            </a:pPr>
            <a:endParaRPr lang="en-US" sz="4000" dirty="0">
              <a:solidFill>
                <a:srgbClr val="FF006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写作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特色</a:t>
            </a:r>
            <a:endParaRPr lang="en-US" b="1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" name="Picture 10" descr="xingxia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86200" y="2819400"/>
            <a:ext cx="1752600" cy="2286000"/>
          </a:xfrm>
          <a:prstGeom prst="rect">
            <a:avLst/>
          </a:prstGeom>
          <a:noFill/>
          <a:ln w="25400">
            <a:solidFill>
              <a:srgbClr val="F60202"/>
            </a:solidFill>
            <a:miter lim="800000"/>
            <a:headEnd/>
            <a:tailEnd/>
          </a:ln>
        </p:spPr>
      </p:pic>
      <p:pic>
        <p:nvPicPr>
          <p:cNvPr id="7" name="Picture 6" descr="jh003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0" y="2743200"/>
            <a:ext cx="1752600" cy="2344738"/>
          </a:xfrm>
          <a:prstGeom prst="rect">
            <a:avLst/>
          </a:prstGeom>
          <a:noFill/>
          <a:ln w="25400">
            <a:solidFill>
              <a:srgbClr val="F60202"/>
            </a:solidFill>
            <a:miter lim="800000"/>
            <a:headEnd/>
            <a:tailEnd/>
          </a:ln>
        </p:spPr>
      </p:pic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7010400" y="2819400"/>
          <a:ext cx="1752600" cy="2417763"/>
        </p:xfrm>
        <a:graphic>
          <a:graphicData uri="http://schemas.openxmlformats.org/presentationml/2006/ole">
            <p:oleObj spid="_x0000_s2050" name="位图图像" r:id="rId7" imgW="1402202" imgH="2171888" progId="PBrush">
              <p:embed/>
            </p:oleObj>
          </a:graphicData>
        </a:graphic>
      </p:graphicFrame>
      <p:grpSp>
        <p:nvGrpSpPr>
          <p:cNvPr id="9" name="Group 14"/>
          <p:cNvGrpSpPr>
            <a:grpSpLocks/>
          </p:cNvGrpSpPr>
          <p:nvPr/>
        </p:nvGrpSpPr>
        <p:grpSpPr bwMode="auto">
          <a:xfrm>
            <a:off x="2438400" y="3657600"/>
            <a:ext cx="1368425" cy="760413"/>
            <a:chOff x="1655" y="1661"/>
            <a:chExt cx="862" cy="479"/>
          </a:xfrm>
        </p:grpSpPr>
        <p:sp>
          <p:nvSpPr>
            <p:cNvPr id="10" name="Line 15"/>
            <p:cNvSpPr>
              <a:spLocks noChangeShapeType="1"/>
            </p:cNvSpPr>
            <p:nvPr/>
          </p:nvSpPr>
          <p:spPr bwMode="auto">
            <a:xfrm>
              <a:off x="1655" y="1661"/>
              <a:ext cx="862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 Box 16"/>
            <p:cNvSpPr txBox="1">
              <a:spLocks noChangeArrowheads="1"/>
            </p:cNvSpPr>
            <p:nvPr/>
          </p:nvSpPr>
          <p:spPr bwMode="auto">
            <a:xfrm>
              <a:off x="1746" y="1842"/>
              <a:ext cx="635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500" b="1">
                  <a:solidFill>
                    <a:srgbClr val="FF3300"/>
                  </a:solidFill>
                  <a:ea typeface="华文新魏" pitchFamily="2" charset="-122"/>
                </a:rPr>
                <a:t>正衬</a:t>
              </a:r>
            </a:p>
          </p:txBody>
        </p:sp>
      </p:grpSp>
      <p:grpSp>
        <p:nvGrpSpPr>
          <p:cNvPr id="13" name="Group 17"/>
          <p:cNvGrpSpPr>
            <a:grpSpLocks/>
          </p:cNvGrpSpPr>
          <p:nvPr/>
        </p:nvGrpSpPr>
        <p:grpSpPr bwMode="auto">
          <a:xfrm>
            <a:off x="5715000" y="3733800"/>
            <a:ext cx="1296988" cy="944563"/>
            <a:chOff x="3515" y="1661"/>
            <a:chExt cx="817" cy="362"/>
          </a:xfrm>
        </p:grpSpPr>
        <p:sp>
          <p:nvSpPr>
            <p:cNvPr id="14" name="Line 18"/>
            <p:cNvSpPr>
              <a:spLocks noChangeShapeType="1"/>
            </p:cNvSpPr>
            <p:nvPr/>
          </p:nvSpPr>
          <p:spPr bwMode="auto">
            <a:xfrm flipH="1">
              <a:off x="3515" y="1661"/>
              <a:ext cx="817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Text Box 19"/>
            <p:cNvSpPr txBox="1">
              <a:spLocks noChangeArrowheads="1"/>
            </p:cNvSpPr>
            <p:nvPr/>
          </p:nvSpPr>
          <p:spPr bwMode="auto">
            <a:xfrm>
              <a:off x="3696" y="1842"/>
              <a:ext cx="589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500" b="1" dirty="0">
                  <a:solidFill>
                    <a:srgbClr val="FF3300"/>
                  </a:solidFill>
                  <a:ea typeface="华文新魏" pitchFamily="2" charset="-122"/>
                </a:rPr>
                <a:t>反衬</a:t>
              </a:r>
            </a:p>
          </p:txBody>
        </p:sp>
      </p:grp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304800" y="5410200"/>
            <a:ext cx="265970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zh-CN" altLang="en-US" sz="24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晋陶渊明独爱菊</a:t>
            </a:r>
          </a:p>
          <a:p>
            <a:r>
              <a:rPr kumimoji="1" lang="zh-CN" altLang="en-US" sz="24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菊，花之隐逸者也</a:t>
            </a:r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3276600" y="5410200"/>
            <a:ext cx="28670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kumimoji="1"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予独爱莲之</a:t>
            </a:r>
            <a:r>
              <a:rPr kumimoji="1" lang="en-US" altLang="zh-CN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……</a:t>
            </a:r>
          </a:p>
          <a:p>
            <a:pPr>
              <a:defRPr/>
            </a:pPr>
            <a:r>
              <a:rPr kumimoji="1"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莲，花之君子者也。</a:t>
            </a:r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6019800" y="5410200"/>
            <a:ext cx="295275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zh-CN" altLang="en-US" sz="24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自李唐来，世人甚爱牡丹</a:t>
            </a:r>
            <a:r>
              <a:rPr kumimoji="1" lang="zh-CN" altLang="en-US" sz="24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kumimoji="1" lang="en-US" altLang="zh-CN" sz="24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kumimoji="1" lang="zh-CN" altLang="en-US" sz="24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牡</a:t>
            </a:r>
            <a:r>
              <a:rPr kumimoji="1" lang="zh-CN" altLang="en-US" sz="24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丹，花之富贵者也。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Hp\Pictures\ppt background\cv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76451" y="1371600"/>
            <a:ext cx="861774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君子的化身</a:t>
            </a:r>
          </a:p>
        </p:txBody>
      </p:sp>
      <p:sp>
        <p:nvSpPr>
          <p:cNvPr id="6" name="AutoShape 7"/>
          <p:cNvSpPr>
            <a:spLocks/>
          </p:cNvSpPr>
          <p:nvPr/>
        </p:nvSpPr>
        <p:spPr bwMode="auto">
          <a:xfrm>
            <a:off x="990600" y="1143000"/>
            <a:ext cx="228600" cy="3733800"/>
          </a:xfrm>
          <a:prstGeom prst="leftBrace">
            <a:avLst>
              <a:gd name="adj1" fmla="val 128646"/>
              <a:gd name="adj2" fmla="val 50000"/>
            </a:avLst>
          </a:prstGeom>
          <a:noFill/>
          <a:ln w="476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447800" y="533400"/>
            <a:ext cx="2133600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b="1" dirty="0" smtClean="0">
                <a:solidFill>
                  <a:srgbClr val="800000"/>
                </a:solidFill>
                <a:latin typeface="Times New Roman" pitchFamily="18" charset="0"/>
              </a:rPr>
              <a:t>出淤泥而不染</a:t>
            </a:r>
          </a:p>
        </p:txBody>
      </p:sp>
      <p:sp>
        <p:nvSpPr>
          <p:cNvPr id="8" name="Rectangle 7"/>
          <p:cNvSpPr/>
          <p:nvPr/>
        </p:nvSpPr>
        <p:spPr>
          <a:xfrm>
            <a:off x="1447800" y="1676400"/>
            <a:ext cx="2133600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b="1" dirty="0" smtClean="0">
                <a:solidFill>
                  <a:srgbClr val="800000"/>
                </a:solidFill>
                <a:latin typeface="Times New Roman" pitchFamily="18" charset="0"/>
              </a:rPr>
              <a:t>濯清涟而不妖</a:t>
            </a:r>
            <a:endParaRPr lang="en-US" dirty="0" smtClean="0"/>
          </a:p>
        </p:txBody>
      </p:sp>
      <p:sp>
        <p:nvSpPr>
          <p:cNvPr id="9" name="Rectangle 8"/>
          <p:cNvSpPr/>
          <p:nvPr/>
        </p:nvSpPr>
        <p:spPr>
          <a:xfrm>
            <a:off x="1447800" y="2743200"/>
            <a:ext cx="2133600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b="1" dirty="0" smtClean="0">
                <a:solidFill>
                  <a:srgbClr val="800000"/>
                </a:solidFill>
                <a:latin typeface="Times New Roman" pitchFamily="18" charset="0"/>
              </a:rPr>
              <a:t>中通外直，不蔓不枝</a:t>
            </a:r>
          </a:p>
        </p:txBody>
      </p:sp>
      <p:sp>
        <p:nvSpPr>
          <p:cNvPr id="10" name="Rectangle 9"/>
          <p:cNvSpPr/>
          <p:nvPr/>
        </p:nvSpPr>
        <p:spPr>
          <a:xfrm>
            <a:off x="1447800" y="3810000"/>
            <a:ext cx="2133600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b="1" dirty="0" smtClean="0">
                <a:solidFill>
                  <a:srgbClr val="800000"/>
                </a:solidFill>
                <a:latin typeface="Times New Roman" pitchFamily="18" charset="0"/>
              </a:rPr>
              <a:t>香远益清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447800" y="4876800"/>
            <a:ext cx="21336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50000"/>
              </a:spcBef>
            </a:pPr>
            <a:r>
              <a:rPr kumimoji="1" lang="zh-CN" altLang="en-US" b="1" dirty="0" smtClean="0">
                <a:solidFill>
                  <a:srgbClr val="800000"/>
                </a:solidFill>
                <a:latin typeface="Times New Roman" pitchFamily="18" charset="0"/>
              </a:rPr>
              <a:t>亭亭净植，可远观而不可亵玩焉</a:t>
            </a:r>
            <a:endParaRPr kumimoji="1" lang="zh-CN" altLang="en-US" b="1" dirty="0">
              <a:solidFill>
                <a:srgbClr val="800000"/>
              </a:solidFill>
              <a:latin typeface="Times New Roman" pitchFamily="18" charset="0"/>
            </a:endParaRPr>
          </a:p>
        </p:txBody>
      </p:sp>
      <p:sp>
        <p:nvSpPr>
          <p:cNvPr id="12" name="Line 24"/>
          <p:cNvSpPr>
            <a:spLocks noChangeShapeType="1"/>
          </p:cNvSpPr>
          <p:nvPr/>
        </p:nvSpPr>
        <p:spPr bwMode="auto">
          <a:xfrm>
            <a:off x="3810000" y="914400"/>
            <a:ext cx="1066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" name="Line 24"/>
          <p:cNvSpPr>
            <a:spLocks noChangeShapeType="1"/>
          </p:cNvSpPr>
          <p:nvPr/>
        </p:nvSpPr>
        <p:spPr bwMode="auto">
          <a:xfrm>
            <a:off x="3810000" y="2057400"/>
            <a:ext cx="1066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4" name="Line 24"/>
          <p:cNvSpPr>
            <a:spLocks noChangeShapeType="1"/>
          </p:cNvSpPr>
          <p:nvPr/>
        </p:nvSpPr>
        <p:spPr bwMode="auto">
          <a:xfrm>
            <a:off x="3810000" y="3124200"/>
            <a:ext cx="1066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5" name="Line 24"/>
          <p:cNvSpPr>
            <a:spLocks noChangeShapeType="1"/>
          </p:cNvSpPr>
          <p:nvPr/>
        </p:nvSpPr>
        <p:spPr bwMode="auto">
          <a:xfrm>
            <a:off x="3810000" y="4114800"/>
            <a:ext cx="1066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6" name="Line 24"/>
          <p:cNvSpPr>
            <a:spLocks noChangeShapeType="1"/>
          </p:cNvSpPr>
          <p:nvPr/>
        </p:nvSpPr>
        <p:spPr bwMode="auto">
          <a:xfrm>
            <a:off x="3810000" y="5334000"/>
            <a:ext cx="1066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5029200" y="533400"/>
            <a:ext cx="2133600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b="1" dirty="0" smtClean="0">
                <a:solidFill>
                  <a:srgbClr val="0000CC"/>
                </a:solidFill>
                <a:latin typeface="Times New Roman" pitchFamily="18" charset="0"/>
                <a:ea typeface="华文细黑" pitchFamily="2" charset="-122"/>
              </a:rPr>
              <a:t>不受世俗影响、不与世风同流合污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029200" y="1752600"/>
            <a:ext cx="2133600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b="1" dirty="0" smtClean="0">
                <a:solidFill>
                  <a:srgbClr val="0000CC"/>
                </a:solidFill>
                <a:latin typeface="Times New Roman" pitchFamily="18" charset="0"/>
                <a:ea typeface="华文细黑" pitchFamily="2" charset="-122"/>
              </a:rPr>
              <a:t>高雅的节操、不媚世之态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029200" y="2819400"/>
            <a:ext cx="2133600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b="1" dirty="0" smtClean="0">
                <a:solidFill>
                  <a:srgbClr val="0000CC"/>
                </a:solidFill>
                <a:latin typeface="Times New Roman" pitchFamily="18" charset="0"/>
                <a:ea typeface="华文细黑" pitchFamily="2" charset="-122"/>
              </a:rPr>
              <a:t>不攀附权贵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029200" y="3810000"/>
            <a:ext cx="2133600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b="1" dirty="0" smtClean="0">
                <a:solidFill>
                  <a:srgbClr val="0000CC"/>
                </a:solidFill>
                <a:latin typeface="Times New Roman" pitchFamily="18" charset="0"/>
                <a:ea typeface="华文细黑" pitchFamily="2" charset="-122"/>
              </a:rPr>
              <a:t>美名远扬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029200" y="5029200"/>
            <a:ext cx="2133600" cy="1066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b="1" dirty="0" smtClean="0">
                <a:solidFill>
                  <a:srgbClr val="0000CC"/>
                </a:solidFill>
                <a:latin typeface="Times New Roman" pitchFamily="18" charset="0"/>
                <a:ea typeface="华文细黑" pitchFamily="2" charset="-122"/>
              </a:rPr>
              <a:t>指君子的品格令人生敬，不敢侮慢狎弄</a:t>
            </a:r>
          </a:p>
          <a:p>
            <a:pPr algn="ctr"/>
            <a:endParaRPr kumimoji="1" lang="zh-CN" altLang="en-US" b="1" dirty="0" smtClean="0">
              <a:solidFill>
                <a:srgbClr val="800000"/>
              </a:solidFill>
              <a:latin typeface="Times New Roman" pitchFamily="18" charset="0"/>
            </a:endParaRPr>
          </a:p>
        </p:txBody>
      </p:sp>
      <p:sp>
        <p:nvSpPr>
          <p:cNvPr id="22" name="AutoShape 44"/>
          <p:cNvSpPr>
            <a:spLocks/>
          </p:cNvSpPr>
          <p:nvPr/>
        </p:nvSpPr>
        <p:spPr bwMode="auto">
          <a:xfrm>
            <a:off x="7543800" y="1219200"/>
            <a:ext cx="228600" cy="3581400"/>
          </a:xfrm>
          <a:prstGeom prst="rightBrace">
            <a:avLst>
              <a:gd name="adj1" fmla="val 83333"/>
              <a:gd name="adj2" fmla="val 50000"/>
            </a:avLst>
          </a:prstGeom>
          <a:noFill/>
          <a:ln w="476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" name="Text Box 45"/>
          <p:cNvSpPr txBox="1">
            <a:spLocks noChangeArrowheads="1"/>
          </p:cNvSpPr>
          <p:nvPr/>
        </p:nvSpPr>
        <p:spPr bwMode="auto">
          <a:xfrm>
            <a:off x="7993301" y="1600200"/>
            <a:ext cx="861774" cy="328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4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托物言志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Hp\Pictures\ppt background\cv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altLang="zh-CN" b="1" dirty="0" smtClean="0"/>
          </a:p>
          <a:p>
            <a:pPr>
              <a:buNone/>
            </a:pPr>
            <a:r>
              <a:rPr lang="zh-CN" altLang="en-US" b="1" dirty="0" smtClean="0"/>
              <a:t>（一）作者把菊花比喻为</a:t>
            </a:r>
            <a:r>
              <a:rPr lang="en-US" altLang="zh-CN" b="1" dirty="0" smtClean="0"/>
              <a:t>__</a:t>
            </a:r>
            <a:r>
              <a:rPr lang="zh-CN" altLang="en-US" b="1" dirty="0" smtClean="0">
                <a:solidFill>
                  <a:srgbClr val="FF0066"/>
                </a:solidFill>
              </a:rPr>
              <a:t>隐逸者</a:t>
            </a:r>
            <a:r>
              <a:rPr lang="en-US" altLang="zh-CN" b="1" dirty="0" smtClean="0"/>
              <a:t>__</a:t>
            </a:r>
            <a:r>
              <a:rPr lang="zh-CN" altLang="en-US" b="1" dirty="0" smtClean="0"/>
              <a:t>，把牡丹比喻为</a:t>
            </a:r>
            <a:r>
              <a:rPr lang="en-US" altLang="zh-CN" b="1" dirty="0" smtClean="0"/>
              <a:t>_</a:t>
            </a:r>
            <a:r>
              <a:rPr lang="zh-CN" altLang="en-US" b="1" dirty="0" smtClean="0">
                <a:solidFill>
                  <a:srgbClr val="FF0066"/>
                </a:solidFill>
              </a:rPr>
              <a:t>富贵者</a:t>
            </a:r>
            <a:r>
              <a:rPr lang="en-US" altLang="zh-CN" b="1" dirty="0" smtClean="0"/>
              <a:t>_</a:t>
            </a:r>
            <a:r>
              <a:rPr lang="zh-CN" altLang="en-US" b="1" dirty="0" smtClean="0"/>
              <a:t>，把莲花比喻为</a:t>
            </a:r>
            <a:r>
              <a:rPr lang="en-US" altLang="zh-CN" b="1" dirty="0" smtClean="0"/>
              <a:t>_</a:t>
            </a:r>
            <a:r>
              <a:rPr lang="zh-CN" altLang="en-US" b="1" dirty="0" smtClean="0">
                <a:solidFill>
                  <a:srgbClr val="FF0066"/>
                </a:solidFill>
              </a:rPr>
              <a:t>君子</a:t>
            </a:r>
            <a:r>
              <a:rPr lang="en-US" altLang="zh-CN" b="1" dirty="0" smtClean="0"/>
              <a:t>_</a:t>
            </a:r>
            <a:r>
              <a:rPr lang="zh-CN" altLang="en-US" b="1" dirty="0" smtClean="0"/>
              <a:t>，把这些花都人格化了，其用意全是为了突出和赞美</a:t>
            </a:r>
            <a:r>
              <a:rPr lang="en-US" altLang="zh-CN" b="1" dirty="0" smtClean="0"/>
              <a:t>__</a:t>
            </a:r>
            <a:r>
              <a:rPr lang="zh-CN" altLang="en-US" b="1" dirty="0" smtClean="0">
                <a:solidFill>
                  <a:srgbClr val="FF0066"/>
                </a:solidFill>
              </a:rPr>
              <a:t>莲花的君子之风</a:t>
            </a:r>
            <a:r>
              <a:rPr lang="en-US" altLang="zh-CN" b="1" dirty="0" smtClean="0"/>
              <a:t>__</a:t>
            </a:r>
            <a:r>
              <a:rPr lang="zh-CN" altLang="en-US" b="1" dirty="0" smtClean="0"/>
              <a:t>。</a:t>
            </a:r>
            <a:endParaRPr lang="en-US" b="1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练习</a:t>
            </a:r>
            <a:endParaRPr lang="en-US" b="1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Hp\Pictures\ppt background\cv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zh-CN" altLang="en-US" b="1" dirty="0" smtClean="0"/>
              <a:t>（二）本文</a:t>
            </a:r>
            <a:r>
              <a:rPr lang="zh-CN" altLang="en-US" b="1" dirty="0" smtClean="0">
                <a:solidFill>
                  <a:srgbClr val="000000"/>
                </a:solidFill>
              </a:rPr>
              <a:t>用哪几句形容莲的特性？它们暗示了君子的哪些品格？</a:t>
            </a:r>
            <a:endParaRPr lang="en-US" b="1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练习</a:t>
            </a:r>
            <a:endParaRPr lang="en-US" b="1" dirty="0"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57200" y="2895600"/>
          <a:ext cx="8077200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8600"/>
                <a:gridCol w="4038600"/>
              </a:tblGrid>
              <a:tr h="640080">
                <a:tc>
                  <a:txBody>
                    <a:bodyPr/>
                    <a:lstStyle/>
                    <a:p>
                      <a:r>
                        <a:rPr lang="zh-CN" altLang="en-US" b="1" dirty="0" smtClean="0">
                          <a:latin typeface="微软雅黑" pitchFamily="34" charset="-122"/>
                          <a:ea typeface="微软雅黑" pitchFamily="34" charset="-122"/>
                        </a:rPr>
                        <a:t>形容莲的特性的句子</a:t>
                      </a:r>
                      <a:endParaRPr lang="en-US" b="1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b="1" dirty="0" smtClean="0">
                          <a:latin typeface="微软雅黑" pitchFamily="34" charset="-122"/>
                          <a:ea typeface="微软雅黑" pitchFamily="34" charset="-122"/>
                        </a:rPr>
                        <a:t>暗示的君子品格</a:t>
                      </a:r>
                      <a:endParaRPr lang="en-US" b="1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CN" altLang="en-US" b="1" dirty="0" smtClean="0">
                          <a:solidFill>
                            <a:schemeClr val="tx1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出淤泥而不染</a:t>
                      </a:r>
                    </a:p>
                    <a:p>
                      <a:endParaRPr lang="en-US" b="1" dirty="0">
                        <a:solidFill>
                          <a:schemeClr val="tx1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b="1" dirty="0" smtClean="0">
                          <a:solidFill>
                            <a:srgbClr val="FF0000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指君子的特立独行，不受世俗的影响，不顾环境的恶劣。</a:t>
                      </a:r>
                      <a:endParaRPr lang="en-US" b="1" dirty="0">
                        <a:solidFill>
                          <a:srgbClr val="FF0000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CN" altLang="en-US" b="1" dirty="0" smtClean="0">
                          <a:solidFill>
                            <a:srgbClr val="FF0000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濯清涟而不妖</a:t>
                      </a:r>
                      <a:endParaRPr lang="en-US" b="1" dirty="0" smtClean="0">
                        <a:solidFill>
                          <a:srgbClr val="FF0000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  <a:p>
                      <a:endParaRPr lang="en-US" b="1" dirty="0">
                        <a:solidFill>
                          <a:schemeClr val="tx1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b="1" dirty="0" smtClean="0">
                          <a:latin typeface="微软雅黑" pitchFamily="34" charset="-122"/>
                          <a:ea typeface="微软雅黑" pitchFamily="34" charset="-122"/>
                        </a:rPr>
                        <a:t>指君子自有高雅的节操，不媚世之态。</a:t>
                      </a:r>
                      <a:endParaRPr lang="en-US" b="1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CN" altLang="en-US" b="1" dirty="0" smtClean="0">
                          <a:solidFill>
                            <a:schemeClr val="tx1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中通外直，不蔓不枝</a:t>
                      </a:r>
                    </a:p>
                    <a:p>
                      <a:endParaRPr lang="en-US" b="1" dirty="0">
                        <a:solidFill>
                          <a:schemeClr val="tx1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b="1" dirty="0" smtClean="0">
                          <a:solidFill>
                            <a:srgbClr val="FF0000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指君子端正方直，落落大方。</a:t>
                      </a:r>
                      <a:endParaRPr lang="en-US" b="1" dirty="0">
                        <a:solidFill>
                          <a:srgbClr val="FF0000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CN" altLang="en-US" b="1" dirty="0" smtClean="0">
                          <a:solidFill>
                            <a:srgbClr val="FF0000"/>
                          </a:solidFill>
                          <a:latin typeface="微软雅黑" pitchFamily="34" charset="-122"/>
                          <a:ea typeface="微软雅黑" pitchFamily="34" charset="-122"/>
                        </a:rPr>
                        <a:t>亭亭净植，可远观而不可亵玩焉</a:t>
                      </a:r>
                    </a:p>
                    <a:p>
                      <a:pPr algn="l"/>
                      <a:endParaRPr kumimoji="1" lang="zh-CN" altLang="en-US" b="1" dirty="0" smtClean="0">
                        <a:solidFill>
                          <a:schemeClr val="tx1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b="1" dirty="0" smtClean="0">
                          <a:latin typeface="微软雅黑" pitchFamily="34" charset="-122"/>
                          <a:ea typeface="微软雅黑" pitchFamily="34" charset="-122"/>
                        </a:rPr>
                        <a:t>指君子高洁的品格，久而愈令人生敬，不敢侮慢狎弄。</a:t>
                      </a:r>
                      <a:endParaRPr lang="en-US" b="1" dirty="0"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1108</Words>
  <Application>Microsoft Office PowerPoint</Application>
  <PresentationFormat>On-screen Show (4:3)</PresentationFormat>
  <Paragraphs>130</Paragraphs>
  <Slides>31</Slides>
  <Notes>8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3" baseType="lpstr">
      <vt:lpstr>Office Theme</vt:lpstr>
      <vt:lpstr>位图图像</vt:lpstr>
      <vt:lpstr>爱莲说</vt:lpstr>
      <vt:lpstr>作者简介</vt:lpstr>
      <vt:lpstr>作者简介</vt:lpstr>
      <vt:lpstr>爱莲说</vt:lpstr>
      <vt:lpstr>文体</vt:lpstr>
      <vt:lpstr>Slide 6</vt:lpstr>
      <vt:lpstr>Slide 7</vt:lpstr>
      <vt:lpstr>Slide 8</vt:lpstr>
      <vt:lpstr>濯清涟而不妖，中通外直，不蔓不枝，</vt:lpstr>
      <vt:lpstr>可远观而不可亵玩焉。 </vt:lpstr>
      <vt:lpstr>予谓菊，花之隐逸者也；</vt:lpstr>
      <vt:lpstr>Slide 12</vt:lpstr>
      <vt:lpstr>莲，花之君子者也。</vt:lpstr>
      <vt:lpstr>Slide 14</vt:lpstr>
      <vt:lpstr>Slide 15</vt:lpstr>
      <vt:lpstr>牡丹之爱，宜乎众矣。</vt:lpstr>
      <vt:lpstr>翻译</vt:lpstr>
      <vt:lpstr>翻译</vt:lpstr>
      <vt:lpstr>翻译</vt:lpstr>
      <vt:lpstr>翻译</vt:lpstr>
      <vt:lpstr>翻译</vt:lpstr>
      <vt:lpstr>翻译</vt:lpstr>
      <vt:lpstr>翻译</vt:lpstr>
      <vt:lpstr>翻译</vt:lpstr>
      <vt:lpstr>翻译</vt:lpstr>
      <vt:lpstr>主题思想</vt:lpstr>
      <vt:lpstr>文章结构</vt:lpstr>
      <vt:lpstr>写作特色</vt:lpstr>
      <vt:lpstr>Slide 29</vt:lpstr>
      <vt:lpstr>练习</vt:lpstr>
      <vt:lpstr>练习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爱莲说</dc:title>
  <dc:creator>Hp</dc:creator>
  <cp:lastModifiedBy>Hp</cp:lastModifiedBy>
  <cp:revision>56</cp:revision>
  <dcterms:created xsi:type="dcterms:W3CDTF">2014-04-20T08:00:45Z</dcterms:created>
  <dcterms:modified xsi:type="dcterms:W3CDTF">2014-04-21T02:54:07Z</dcterms:modified>
</cp:coreProperties>
</file>