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3" r:id="rId4"/>
    <p:sldId id="257" r:id="rId5"/>
    <p:sldId id="258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7BFF6-C75A-4673-9F6E-8E33C29C3A41}" type="datetimeFigureOut">
              <a:rPr lang="en-US" smtClean="0"/>
              <a:t>1/20/2014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F2F4F-C313-46BD-AD6D-633C1267F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19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7BFF6-C75A-4673-9F6E-8E33C29C3A41}" type="datetimeFigureOut">
              <a:rPr lang="en-US" smtClean="0"/>
              <a:t>1/20/2014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F2F4F-C313-46BD-AD6D-633C1267F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415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7BFF6-C75A-4673-9F6E-8E33C29C3A41}" type="datetimeFigureOut">
              <a:rPr lang="en-US" smtClean="0"/>
              <a:t>1/20/2014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F2F4F-C313-46BD-AD6D-633C1267F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4445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7BFF6-C75A-4673-9F6E-8E33C29C3A41}" type="datetimeFigureOut">
              <a:rPr lang="en-US" smtClean="0"/>
              <a:t>1/20/2014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F2F4F-C313-46BD-AD6D-633C1267F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088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7BFF6-C75A-4673-9F6E-8E33C29C3A41}" type="datetimeFigureOut">
              <a:rPr lang="en-US" smtClean="0"/>
              <a:t>1/20/2014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F2F4F-C313-46BD-AD6D-633C1267F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238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7BFF6-C75A-4673-9F6E-8E33C29C3A41}" type="datetimeFigureOut">
              <a:rPr lang="en-US" smtClean="0"/>
              <a:t>1/20/2014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F2F4F-C313-46BD-AD6D-633C1267F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04730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7BFF6-C75A-4673-9F6E-8E33C29C3A41}" type="datetimeFigureOut">
              <a:rPr lang="en-US" smtClean="0"/>
              <a:t>1/20/2014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F2F4F-C313-46BD-AD6D-633C1267F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87960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7BFF6-C75A-4673-9F6E-8E33C29C3A41}" type="datetimeFigureOut">
              <a:rPr lang="en-US" smtClean="0"/>
              <a:t>1/20/2014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F2F4F-C313-46BD-AD6D-633C1267F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665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7BFF6-C75A-4673-9F6E-8E33C29C3A41}" type="datetimeFigureOut">
              <a:rPr lang="en-US" smtClean="0"/>
              <a:t>1/20/2014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F2F4F-C313-46BD-AD6D-633C1267F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306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7BFF6-C75A-4673-9F6E-8E33C29C3A41}" type="datetimeFigureOut">
              <a:rPr lang="en-US" smtClean="0"/>
              <a:t>1/20/2014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F2F4F-C313-46BD-AD6D-633C1267F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687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7BFF6-C75A-4673-9F6E-8E33C29C3A41}" type="datetimeFigureOut">
              <a:rPr lang="en-US" smtClean="0"/>
              <a:t>1/20/2014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F2F4F-C313-46BD-AD6D-633C1267F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35998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F7BFF6-C75A-4673-9F6E-8E33C29C3A41}" type="datetimeFigureOut">
              <a:rPr lang="en-US" smtClean="0"/>
              <a:t>1/20/2014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0F2F4F-C313-46BD-AD6D-633C1267F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9915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49425"/>
            <a:ext cx="7772400" cy="1470025"/>
          </a:xfrm>
        </p:spPr>
        <p:txBody>
          <a:bodyPr>
            <a:noAutofit/>
          </a:bodyPr>
          <a:lstStyle/>
          <a:p>
            <a:r>
              <a:rPr lang="zh-CN" altLang="en-US" sz="115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方正水柱_GBK" pitchFamily="65" charset="-122"/>
                <a:ea typeface="方正水柱_GBK" pitchFamily="65" charset="-122"/>
              </a:rPr>
              <a:t>负荷</a:t>
            </a:r>
            <a:endParaRPr lang="en-US" sz="115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方正水柱_GBK" pitchFamily="65" charset="-122"/>
              <a:ea typeface="方正水柱_GBK" pitchFamily="65" charset="-122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05200"/>
            <a:ext cx="6400800" cy="1752600"/>
          </a:xfrm>
        </p:spPr>
        <p:txBody>
          <a:bodyPr>
            <a:normAutofit/>
          </a:bodyPr>
          <a:lstStyle/>
          <a:p>
            <a:r>
              <a:rPr lang="zh-CN" altLang="en-US" sz="7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方正水柱_GBK" pitchFamily="65" charset="-122"/>
                <a:ea typeface="方正水柱_GBK" pitchFamily="65" charset="-122"/>
              </a:rPr>
              <a:t>吴胜雄</a:t>
            </a:r>
            <a:endParaRPr lang="en-US" sz="72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方正水柱_GBK" pitchFamily="65" charset="-122"/>
              <a:ea typeface="方正水柱_GBK" pitchFamily="65" charset="-122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5257799"/>
            <a:ext cx="6172200" cy="1043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1583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方正水柱_GBK" pitchFamily="65" charset="-122"/>
                <a:ea typeface="方正水柱_GBK" pitchFamily="65" charset="-122"/>
              </a:rPr>
              <a:t>认识诗人</a:t>
            </a:r>
            <a:endParaRPr lang="en-US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方正水柱_GBK" pitchFamily="65" charset="-122"/>
              <a:ea typeface="方正水柱_GBK" pitchFamily="65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zh-CN" altLang="en-US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吴晟</a:t>
            </a:r>
            <a:r>
              <a:rPr lang="zh-CN" altLang="en-US" dirty="0" smtClean="0"/>
              <a:t>，本名</a:t>
            </a:r>
            <a:r>
              <a:rPr lang="zh-CN" altLang="en-US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吴胜雄</a:t>
            </a:r>
            <a:r>
              <a:rPr lang="zh-CN" altLang="en-US" dirty="0" smtClean="0"/>
              <a:t>。</a:t>
            </a:r>
          </a:p>
          <a:p>
            <a:r>
              <a:rPr lang="zh-CN" altLang="en-US" dirty="0" smtClean="0"/>
              <a:t>吴晟的</a:t>
            </a:r>
            <a:r>
              <a:rPr lang="zh-CN" altLang="en-US" sz="3600" dirty="0" smtClean="0"/>
              <a:t>创作主张</a:t>
            </a:r>
            <a:r>
              <a:rPr lang="zh-CN" altLang="en-US" dirty="0" smtClean="0"/>
              <a:t>为“</a:t>
            </a:r>
            <a:r>
              <a:rPr lang="zh-CN" altLang="en-US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写台湾人、叙台湾事、绘台湾景、 抒台湾情</a:t>
            </a:r>
            <a:r>
              <a:rPr lang="zh-CN" altLang="en-US" dirty="0" smtClean="0"/>
              <a:t>”。</a:t>
            </a:r>
          </a:p>
          <a:p>
            <a:r>
              <a:rPr lang="zh-CN" altLang="en-US" dirty="0" smtClean="0"/>
              <a:t>他的作品取材精致，情境动人，文字浅显易懂，包含深刻哲理。</a:t>
            </a:r>
          </a:p>
          <a:p>
            <a:r>
              <a:rPr lang="zh-CN" altLang="en-US" dirty="0"/>
              <a:t>著有</a:t>
            </a:r>
            <a:r>
              <a:rPr lang="zh-CN" altLang="en-US" dirty="0" smtClean="0"/>
              <a:t>诗集</a:t>
            </a:r>
            <a:r>
              <a:rPr lang="en-US" altLang="zh-CN" dirty="0" smtClean="0"/>
              <a:t>《</a:t>
            </a:r>
            <a:r>
              <a:rPr lang="zh-CN" altLang="en-US" dirty="0" smtClean="0"/>
              <a:t>吾乡印象</a:t>
            </a:r>
            <a:r>
              <a:rPr lang="en-US" altLang="zh-CN" dirty="0" smtClean="0"/>
              <a:t>》</a:t>
            </a:r>
            <a:r>
              <a:rPr lang="zh-CN" altLang="en-US" dirty="0" smtClean="0"/>
              <a:t>、</a:t>
            </a:r>
            <a:r>
              <a:rPr lang="en-US" altLang="zh-CN" dirty="0" smtClean="0"/>
              <a:t>《</a:t>
            </a:r>
            <a:r>
              <a:rPr lang="zh-CN" altLang="en-US" dirty="0" smtClean="0"/>
              <a:t>向孩子说</a:t>
            </a:r>
            <a:r>
              <a:rPr lang="en-US" altLang="zh-CN" dirty="0" smtClean="0"/>
              <a:t>》</a:t>
            </a:r>
            <a:r>
              <a:rPr lang="zh-CN" altLang="en-US" dirty="0" smtClean="0"/>
              <a:t>；散文集</a:t>
            </a:r>
            <a:r>
              <a:rPr lang="en-US" altLang="zh-CN" dirty="0" smtClean="0"/>
              <a:t>《</a:t>
            </a:r>
            <a:r>
              <a:rPr lang="zh-CN" altLang="en-US" dirty="0" smtClean="0"/>
              <a:t>农妇</a:t>
            </a:r>
            <a:r>
              <a:rPr lang="en-US" altLang="zh-CN" dirty="0" smtClean="0"/>
              <a:t>》</a:t>
            </a:r>
            <a:r>
              <a:rPr lang="zh-CN" altLang="en-US" dirty="0" smtClean="0"/>
              <a:t>等。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79789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方正水柱_GBK" pitchFamily="65" charset="-122"/>
                <a:ea typeface="方正水柱_GBK" pitchFamily="65" charset="-122"/>
              </a:rPr>
              <a:t>题解</a:t>
            </a:r>
            <a:endParaRPr lang="en-US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方正水柱_GBK" pitchFamily="65" charset="-122"/>
              <a:ea typeface="方正水柱_GBK" pitchFamily="65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zh-CN" altLang="en-US" dirty="0" smtClean="0"/>
              <a:t>本诗选自</a:t>
            </a:r>
            <a:r>
              <a:rPr lang="en-US" altLang="zh-CN" dirty="0" smtClean="0"/>
              <a:t>《</a:t>
            </a:r>
            <a:r>
              <a:rPr lang="zh-CN" altLang="en-US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向孩子说</a:t>
            </a:r>
            <a:r>
              <a:rPr lang="zh-CN" altLang="en-US" dirty="0" smtClean="0"/>
              <a:t> </a:t>
            </a:r>
            <a:r>
              <a:rPr lang="en-US" altLang="zh-CN" dirty="0" smtClean="0"/>
              <a:t>》</a:t>
            </a:r>
            <a:r>
              <a:rPr lang="zh-CN" altLang="en-US" dirty="0" smtClean="0"/>
              <a:t>。</a:t>
            </a:r>
          </a:p>
          <a:p>
            <a:r>
              <a:rPr lang="zh-CN" altLang="en-US" dirty="0" smtClean="0"/>
              <a:t>诗题</a:t>
            </a:r>
            <a:r>
              <a:rPr lang="en-US" altLang="zh-CN" dirty="0" smtClean="0"/>
              <a:t>《</a:t>
            </a:r>
            <a:r>
              <a:rPr lang="zh-CN" alt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负荷</a:t>
            </a:r>
            <a:r>
              <a:rPr lang="en-US" altLang="zh-CN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》</a:t>
            </a:r>
            <a:r>
              <a:rPr lang="zh-CN" altLang="en-US" dirty="0" smtClean="0"/>
              <a:t>是全诗的主旨，负荷指的是身上所担负的沉重责任；但</a:t>
            </a:r>
            <a:r>
              <a:rPr lang="zh-CN" alt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爱</a:t>
            </a:r>
            <a:r>
              <a:rPr lang="zh-CN" altLang="en-US" dirty="0" smtClean="0"/>
              <a:t>的负担虽然沉重，却有无限甜蜜。</a:t>
            </a:r>
          </a:p>
          <a:p>
            <a:r>
              <a:rPr lang="zh-CN" altLang="en-US" dirty="0" smtClean="0"/>
              <a:t>作者采用</a:t>
            </a:r>
            <a:r>
              <a:rPr lang="zh-CN" alt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父亲</a:t>
            </a:r>
            <a:r>
              <a:rPr lang="zh-CN" altLang="en-US" dirty="0" smtClean="0"/>
              <a:t>向孩子说话的口吻，来诉说对孩子的慈爱。诗中先写下班、加班之后对孩子的牵挂，再以</a:t>
            </a:r>
            <a:r>
              <a:rPr lang="zh-CN" alt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陀螺</a:t>
            </a:r>
            <a:r>
              <a:rPr lang="zh-CN" altLang="en-US" dirty="0" smtClean="0"/>
              <a:t>自比，最后点出这是</a:t>
            </a:r>
            <a:r>
              <a:rPr lang="zh-CN" altLang="en-US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代代相续</a:t>
            </a:r>
            <a:r>
              <a:rPr lang="zh-CN" altLang="en-US" dirty="0" smtClean="0"/>
              <a:t>、既</a:t>
            </a:r>
            <a:r>
              <a:rPr lang="zh-CN" altLang="en-US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沉重</a:t>
            </a:r>
            <a:r>
              <a:rPr lang="zh-CN" altLang="en-US" dirty="0" smtClean="0"/>
              <a:t>又</a:t>
            </a:r>
            <a:r>
              <a:rPr lang="zh-CN" altLang="en-US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甜蜜</a:t>
            </a:r>
            <a:r>
              <a:rPr lang="zh-CN" altLang="en-US" dirty="0" smtClean="0"/>
              <a:t>的负荷。</a:t>
            </a:r>
          </a:p>
          <a:p>
            <a:r>
              <a:rPr lang="zh-CN" altLang="en-US" dirty="0" smtClean="0"/>
              <a:t>这首诗比喻出色，文字</a:t>
            </a:r>
            <a:r>
              <a:rPr lang="zh-CN" altLang="en-US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质朴</a:t>
            </a:r>
            <a:r>
              <a:rPr lang="zh-CN" altLang="en-US" dirty="0" smtClean="0"/>
              <a:t>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08616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4637"/>
            <a:ext cx="8229600" cy="6202363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下班之后，便是黄昏了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偶尔</a:t>
            </a:r>
            <a:r>
              <a:rPr lang="zh-CN" altLang="en-US" dirty="0" smtClean="0"/>
              <a:t>也</a:t>
            </a:r>
            <a:r>
              <a:rPr lang="zh-CN" alt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望一望</a:t>
            </a:r>
            <a:r>
              <a:rPr lang="zh-CN" altLang="en-US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绚丽</a:t>
            </a:r>
            <a:r>
              <a:rPr lang="zh-CN" altLang="en-US" dirty="0" smtClean="0"/>
              <a:t>的晚霞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en-US" sz="2000" dirty="0" smtClean="0">
                <a:solidFill>
                  <a:srgbClr val="00B0F0"/>
                </a:solidFill>
              </a:rPr>
              <a:t>写出作者想观赏却不能观赏的无奈与渴望，深深表露（亲情的负荷）</a:t>
            </a:r>
            <a:r>
              <a:rPr lang="en-US" altLang="zh-CN" dirty="0" smtClean="0">
                <a:solidFill>
                  <a:srgbClr val="00B0F0"/>
                </a:solidFill>
              </a:rPr>
              <a:t/>
            </a:r>
            <a:br>
              <a:rPr lang="en-US" altLang="zh-CN" dirty="0" smtClean="0">
                <a:solidFill>
                  <a:srgbClr val="00B0F0"/>
                </a:solidFill>
              </a:rPr>
            </a:br>
            <a:r>
              <a:rPr lang="zh-CN" alt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却不再逗留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en-US" dirty="0" smtClean="0"/>
              <a:t>因为你们仰向爸爸的小脸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en-US" altLang="zh-CN" dirty="0" smtClean="0"/>
              <a:t>			</a:t>
            </a:r>
            <a:r>
              <a:rPr lang="zh-TW" altLang="en-US" dirty="0" smtClean="0"/>
              <a:t> </a:t>
            </a:r>
            <a:r>
              <a:rPr lang="zh-TW" altLang="en-US" sz="2000" dirty="0" smtClean="0">
                <a:solidFill>
                  <a:srgbClr val="00B0F0"/>
                </a:solidFill>
              </a:rPr>
              <a:t>期待（父親的愛）</a:t>
            </a:r>
            <a:r>
              <a:rPr lang="en-US" altLang="zh-CN" sz="2000" dirty="0" smtClean="0">
                <a:solidFill>
                  <a:srgbClr val="00B0F0"/>
                </a:solidFill>
              </a:rPr>
              <a:t/>
            </a:r>
            <a:br>
              <a:rPr lang="en-US" altLang="zh-CN" sz="2000" dirty="0" smtClean="0">
                <a:solidFill>
                  <a:srgbClr val="00B0F0"/>
                </a:solidFill>
              </a:rPr>
            </a:br>
            <a:r>
              <a:rPr lang="zh-CN" altLang="en-US" dirty="0" smtClean="0"/>
              <a:t>透露更多的</a:t>
            </a:r>
            <a:r>
              <a:rPr lang="zh-CN" alt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期待</a:t>
            </a:r>
            <a:endParaRPr lang="en-US" altLang="zh-CN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endParaRPr lang="en-US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r>
              <a:rPr lang="zh-CN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【段落大意】下班之后虽爱恋晚霞，却深知孩子的热切期待，不再逗留。</a:t>
            </a:r>
            <a:endParaRPr lang="en-US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888611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4637"/>
            <a:ext cx="8229600" cy="6202363"/>
          </a:xfrm>
        </p:spPr>
        <p:txBody>
          <a:bodyPr>
            <a:normAutofit lnSpcReduction="10000"/>
          </a:bodyPr>
          <a:lstStyle/>
          <a:p>
            <a:r>
              <a:rPr lang="en-US" altLang="zh-CN" dirty="0" smtClean="0"/>
              <a:t>		</a:t>
            </a:r>
            <a:r>
              <a:rPr lang="zh-CN" altLang="en-US" sz="2200" dirty="0" smtClean="0">
                <a:solidFill>
                  <a:srgbClr val="00B0F0"/>
                </a:solidFill>
              </a:rPr>
              <a:t>暗示（负荷）的加重</a:t>
            </a:r>
            <a:r>
              <a:rPr lang="en-US" altLang="zh-CN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en-US" altLang="zh-CN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zh-CN" alt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加班</a:t>
            </a:r>
            <a:r>
              <a:rPr lang="zh-CN" altLang="en-US" dirty="0" smtClean="0"/>
              <a:t>之后，便是</a:t>
            </a:r>
            <a:r>
              <a:rPr lang="zh-CN" alt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深夜</a:t>
            </a:r>
            <a:r>
              <a:rPr lang="zh-CN" altLang="en-US" dirty="0" smtClean="0"/>
              <a:t>了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en-US" altLang="zh-CN" dirty="0" smtClean="0"/>
              <a:t>		</a:t>
            </a:r>
            <a:r>
              <a:rPr lang="zh-CN" altLang="en-US" sz="2000" dirty="0" smtClean="0">
                <a:solidFill>
                  <a:srgbClr val="00B0F0"/>
                </a:solidFill>
              </a:rPr>
              <a:t>此句与（绚丽的晚霞）同是象征（父亲的梦想）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en-US" dirty="0" smtClean="0"/>
              <a:t>偶尔也望一望</a:t>
            </a:r>
            <a:r>
              <a:rPr lang="zh-CN" alt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灿烂的星空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en-US" dirty="0" smtClean="0"/>
              <a:t>却不再沉迷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en-US" dirty="0" smtClean="0"/>
              <a:t>因为你们熟睡的小脸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en-US" dirty="0" smtClean="0"/>
              <a:t>比星空更迷人</a:t>
            </a:r>
            <a:endParaRPr lang="en-US" altLang="zh-CN" dirty="0" smtClean="0"/>
          </a:p>
          <a:p>
            <a:endParaRPr lang="en-US" altLang="zh-TW" dirty="0"/>
          </a:p>
          <a:p>
            <a:r>
              <a:rPr lang="zh-CN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【段落大意】深夜的星空虽美，但孩子（熟睡的小脸）却更迷人。</a:t>
            </a:r>
            <a:endParaRPr lang="zh-TW" altLang="en-US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574376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4637"/>
            <a:ext cx="8229600" cy="6202363"/>
          </a:xfrm>
        </p:spPr>
        <p:txBody>
          <a:bodyPr>
            <a:normAutofit lnSpcReduction="10000"/>
          </a:bodyPr>
          <a:lstStyle/>
          <a:p>
            <a:r>
              <a:rPr lang="en-US" altLang="zh-CN" dirty="0" smtClean="0"/>
              <a:t>	</a:t>
            </a:r>
            <a:r>
              <a:rPr lang="zh-CN" altLang="en-US" sz="2000" dirty="0" smtClean="0">
                <a:solidFill>
                  <a:srgbClr val="00B0F0"/>
                </a:solidFill>
              </a:rPr>
              <a:t>写心中系念儿女与（为儿女忙碌）的具体情况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en-US" dirty="0" smtClean="0"/>
              <a:t>阿爸</a:t>
            </a:r>
            <a:r>
              <a:rPr lang="zh-CN" alt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每日每日</a:t>
            </a:r>
            <a:r>
              <a:rPr lang="zh-CN" altLang="en-US" dirty="0" smtClean="0"/>
              <a:t>的上下班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en-US" altLang="zh-CN" dirty="0" smtClean="0"/>
              <a:t>			</a:t>
            </a:r>
            <a:r>
              <a:rPr lang="zh-CN" altLang="en-US" sz="2000" dirty="0" smtClean="0">
                <a:solidFill>
                  <a:srgbClr val="00B0F0"/>
                </a:solidFill>
              </a:rPr>
              <a:t>具体表明（卖力）的生命型态</a:t>
            </a:r>
            <a:r>
              <a:rPr lang="en-US" altLang="zh-CN" sz="2000" dirty="0" smtClean="0">
                <a:solidFill>
                  <a:srgbClr val="00B0F0"/>
                </a:solidFill>
              </a:rPr>
              <a:t/>
            </a:r>
            <a:br>
              <a:rPr lang="en-US" altLang="zh-CN" sz="2000" dirty="0" smtClean="0">
                <a:solidFill>
                  <a:srgbClr val="00B0F0"/>
                </a:solidFill>
              </a:rPr>
            </a:br>
            <a:r>
              <a:rPr lang="zh-CN" altLang="en-US" dirty="0" smtClean="0"/>
              <a:t>有如你们手中</a:t>
            </a:r>
            <a:r>
              <a:rPr lang="zh-CN" alt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使劲抛出</a:t>
            </a:r>
            <a:r>
              <a:rPr lang="zh-CN" altLang="en-US" dirty="0" smtClean="0"/>
              <a:t>的</a:t>
            </a:r>
            <a:r>
              <a:rPr lang="zh-CN" alt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陀螺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en-US" altLang="zh-CN" dirty="0" smtClean="0"/>
              <a:t>					</a:t>
            </a:r>
            <a:r>
              <a:rPr lang="zh-CN" altLang="en-US" sz="2000" dirty="0" smtClean="0">
                <a:solidFill>
                  <a:srgbClr val="00B0F0"/>
                </a:solidFill>
              </a:rPr>
              <a:t>与诗人的实际生活非常贴切</a:t>
            </a:r>
            <a:r>
              <a:rPr lang="en-US" altLang="zh-CN" sz="2000" dirty="0" smtClean="0">
                <a:solidFill>
                  <a:srgbClr val="00B0F0"/>
                </a:solidFill>
              </a:rPr>
              <a:t/>
            </a:r>
            <a:br>
              <a:rPr lang="en-US" altLang="zh-CN" sz="2000" dirty="0" smtClean="0">
                <a:solidFill>
                  <a:srgbClr val="00B0F0"/>
                </a:solidFill>
              </a:rPr>
            </a:br>
            <a:r>
              <a:rPr lang="zh-CN" altLang="en-US" dirty="0" smtClean="0"/>
              <a:t>绕着你们</a:t>
            </a:r>
            <a:r>
              <a:rPr lang="zh-CN" altLang="en-US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转呀转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en-US" dirty="0" smtClean="0"/>
              <a:t>将阿爸</a:t>
            </a:r>
            <a:r>
              <a:rPr lang="zh-CN" altLang="en-US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激越</a:t>
            </a:r>
            <a:r>
              <a:rPr lang="zh-CN" altLang="en-US" dirty="0" smtClean="0"/>
              <a:t>的</a:t>
            </a:r>
            <a:r>
              <a:rPr lang="zh-CN" altLang="en-US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豪情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en-US" altLang="zh-CN" dirty="0" smtClean="0"/>
              <a:t>	</a:t>
            </a:r>
            <a:r>
              <a:rPr lang="zh-CN" altLang="en-US" sz="2000" dirty="0" smtClean="0">
                <a:solidFill>
                  <a:srgbClr val="00B0F0"/>
                </a:solidFill>
              </a:rPr>
              <a:t>写年少时的（豪情壮志）如今已变成父亲的（柔情）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en-US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逐一</a:t>
            </a:r>
            <a:r>
              <a:rPr lang="zh-CN" alt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转为</a:t>
            </a:r>
            <a:r>
              <a:rPr lang="zh-CN" altLang="en-US" dirty="0" smtClean="0"/>
              <a:t>绵长而柔密的细情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endParaRPr lang="en-US" altLang="zh-CN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r>
              <a:rPr lang="zh-CN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【段落大意】</a:t>
            </a:r>
            <a:r>
              <a:rPr lang="zh-CN" altLang="en-US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用（打陀螺）比喻（父子）之间亲情的联系。</a:t>
            </a:r>
            <a:endParaRPr lang="zh-TW" altLang="en-US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758526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4637"/>
            <a:ext cx="8229600" cy="6430963"/>
          </a:xfrm>
        </p:spPr>
        <p:txBody>
          <a:bodyPr>
            <a:normAutofit fontScale="85000" lnSpcReduction="20000"/>
          </a:bodyPr>
          <a:lstStyle/>
          <a:p>
            <a:r>
              <a:rPr lang="zh-CN" altLang="en-US" dirty="0"/>
              <a:t>                   </a:t>
            </a:r>
            <a:r>
              <a:rPr lang="zh-CN" altLang="en-US" sz="2400" dirty="0" smtClean="0">
                <a:solidFill>
                  <a:srgbClr val="00B0F0"/>
                </a:solidFill>
              </a:rPr>
              <a:t>作</a:t>
            </a:r>
            <a:r>
              <a:rPr lang="zh-CN" altLang="en-US" sz="2400" dirty="0">
                <a:solidFill>
                  <a:srgbClr val="00B0F0"/>
                </a:solidFill>
              </a:rPr>
              <a:t>者体会养育儿女是</a:t>
            </a:r>
            <a:r>
              <a:rPr lang="zh-CN" altLang="en-US" sz="2400" dirty="0" smtClean="0">
                <a:solidFill>
                  <a:srgbClr val="00B0F0"/>
                </a:solidFill>
              </a:rPr>
              <a:t>（世</a:t>
            </a:r>
            <a:r>
              <a:rPr lang="zh-CN" altLang="en-US" sz="2400" dirty="0">
                <a:solidFill>
                  <a:srgbClr val="00B0F0"/>
                </a:solidFill>
              </a:rPr>
              <a:t>代传承）的责</a:t>
            </a:r>
            <a:r>
              <a:rPr lang="zh-CN" altLang="en-US" sz="2400" dirty="0" smtClean="0">
                <a:solidFill>
                  <a:srgbClr val="00B0F0"/>
                </a:solidFill>
              </a:rPr>
              <a:t>任</a:t>
            </a:r>
            <a:r>
              <a:rPr lang="en-US" altLang="zh-CN" sz="2600" dirty="0" smtClean="0">
                <a:solidFill>
                  <a:srgbClr val="00B0F0"/>
                </a:solidFill>
              </a:rPr>
              <a:t/>
            </a:r>
            <a:br>
              <a:rPr lang="en-US" altLang="zh-CN" sz="2600" dirty="0" smtClean="0">
                <a:solidFill>
                  <a:srgbClr val="00B0F0"/>
                </a:solidFill>
              </a:rPr>
            </a:br>
            <a:r>
              <a:rPr lang="zh-CN" alt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就像阿公和阿妈</a:t>
            </a:r>
            <a:r>
              <a:rPr lang="en-US" altLang="zh-CN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en-US" altLang="zh-CN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en-US" dirty="0" smtClean="0"/>
              <a:t>为阿爸</a:t>
            </a:r>
            <a:r>
              <a:rPr lang="zh-CN" altLang="en-US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织就</a:t>
            </a:r>
            <a:r>
              <a:rPr lang="zh-CN" altLang="en-US" dirty="0" smtClean="0"/>
              <a:t>了一生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en-US" dirty="0" smtClean="0"/>
              <a:t>绵长而柔密的</a:t>
            </a:r>
            <a:r>
              <a:rPr lang="zh-CN" altLang="en-US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呵护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孩子呀</a:t>
            </a:r>
            <a:r>
              <a:rPr lang="zh-CN" altLang="en-US" dirty="0" smtClean="0"/>
              <a:t>，阿爸也没有任何怨言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en-US" dirty="0" smtClean="0"/>
              <a:t>只因这是生命中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en-US" altLang="zh-CN" dirty="0" smtClean="0"/>
              <a:t>	</a:t>
            </a:r>
            <a:r>
              <a:rPr lang="zh-CN" altLang="en-US" sz="2400" dirty="0" smtClean="0">
                <a:solidFill>
                  <a:srgbClr val="00B0F0"/>
                </a:solidFill>
              </a:rPr>
              <a:t>生</a:t>
            </a:r>
            <a:r>
              <a:rPr lang="zh-CN" altLang="en-US" sz="2400" dirty="0">
                <a:solidFill>
                  <a:srgbClr val="00B0F0"/>
                </a:solidFill>
              </a:rPr>
              <a:t>活忙得如同</a:t>
            </a:r>
            <a:r>
              <a:rPr lang="zh-CN" altLang="en-US" sz="2400" dirty="0" smtClean="0">
                <a:solidFill>
                  <a:srgbClr val="00B0F0"/>
                </a:solidFill>
              </a:rPr>
              <a:t>（陀</a:t>
            </a:r>
            <a:r>
              <a:rPr lang="zh-CN" altLang="en-US" sz="2400" dirty="0">
                <a:solidFill>
                  <a:srgbClr val="00B0F0"/>
                </a:solidFill>
              </a:rPr>
              <a:t>螺）般旋转、用一生时光</a:t>
            </a:r>
            <a:r>
              <a:rPr lang="zh-CN" altLang="en-US" sz="2400" dirty="0" smtClean="0">
                <a:solidFill>
                  <a:srgbClr val="00B0F0"/>
                </a:solidFill>
              </a:rPr>
              <a:t>（呵</a:t>
            </a:r>
            <a:r>
              <a:rPr lang="zh-CN" altLang="en-US" sz="2400" dirty="0">
                <a:solidFill>
                  <a:srgbClr val="00B0F0"/>
                </a:solidFill>
              </a:rPr>
              <a:t>护）子</a:t>
            </a:r>
            <a:r>
              <a:rPr lang="zh-CN" altLang="en-US" sz="2400" dirty="0" smtClean="0">
                <a:solidFill>
                  <a:srgbClr val="00B0F0"/>
                </a:solidFill>
              </a:rPr>
              <a:t>女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最沉重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en-US" altLang="zh-CN" dirty="0" smtClean="0"/>
              <a:t>		</a:t>
            </a:r>
            <a:r>
              <a:rPr lang="zh-CN" altLang="en-US" sz="2400" dirty="0" smtClean="0">
                <a:solidFill>
                  <a:srgbClr val="00B0F0"/>
                </a:solidFill>
              </a:rPr>
              <a:t>孩</a:t>
            </a:r>
            <a:r>
              <a:rPr lang="zh-CN" altLang="en-US" sz="2400" dirty="0">
                <a:solidFill>
                  <a:srgbClr val="00B0F0"/>
                </a:solidFill>
              </a:rPr>
              <a:t>子</a:t>
            </a:r>
            <a:r>
              <a:rPr lang="zh-CN" altLang="en-US" sz="2400" dirty="0" smtClean="0">
                <a:solidFill>
                  <a:srgbClr val="00B0F0"/>
                </a:solidFill>
              </a:rPr>
              <a:t>（小</a:t>
            </a:r>
            <a:r>
              <a:rPr lang="zh-CN" altLang="en-US" sz="2400" dirty="0">
                <a:solidFill>
                  <a:srgbClr val="00B0F0"/>
                </a:solidFill>
              </a:rPr>
              <a:t>脸）的期待以及（ 生命的传承</a:t>
            </a:r>
            <a:r>
              <a:rPr lang="zh-CN" altLang="en-US" sz="2400" dirty="0" smtClean="0">
                <a:solidFill>
                  <a:srgbClr val="00B0F0"/>
                </a:solidFill>
              </a:rPr>
              <a:t>）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en-US" dirty="0" smtClean="0"/>
              <a:t>也是</a:t>
            </a:r>
            <a:r>
              <a:rPr lang="zh-CN" alt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最甜蜜</a:t>
            </a:r>
            <a:r>
              <a:rPr lang="zh-CN" altLang="en-US" dirty="0" smtClean="0"/>
              <a:t>的负荷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endParaRPr lang="en-US" altLang="zh-CN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r>
              <a:rPr lang="zh-CN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【段落大意】</a:t>
            </a:r>
            <a:r>
              <a:rPr lang="zh-CN" altLang="en-US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点出（ 代代相承）的爱，是最（沉重）也是最（甜蜜）的负荷。</a:t>
            </a:r>
            <a:endParaRPr lang="zh-TW" altLang="en-US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933752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方正水柱_GBK" pitchFamily="65" charset="-122"/>
                <a:ea typeface="方正水柱_GBK" pitchFamily="65" charset="-122"/>
              </a:rPr>
              <a:t>我应该学会的注</a:t>
            </a:r>
            <a:r>
              <a:rPr lang="zh-CN" altLang="en-US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方正水柱_GBK" pitchFamily="65" charset="-122"/>
                <a:ea typeface="方正水柱_GBK" pitchFamily="65" charset="-122"/>
              </a:rPr>
              <a:t>释</a:t>
            </a:r>
            <a:endParaRPr lang="en-US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方正水柱_GBK" pitchFamily="65" charset="-122"/>
              <a:ea typeface="方正水柱_GBK" pitchFamily="65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525963"/>
          </a:xfrm>
        </p:spPr>
        <p:txBody>
          <a:bodyPr>
            <a:noAutofit/>
          </a:bodyPr>
          <a:lstStyle/>
          <a:p>
            <a:r>
              <a:rPr lang="zh-CN" altLang="en-US" sz="2800" dirty="0" smtClean="0"/>
              <a:t>（１） 绚丽：光彩耀眼，非常美丽的样子</a:t>
            </a:r>
          </a:p>
          <a:p>
            <a:r>
              <a:rPr lang="zh-CN" altLang="en-US" sz="2800" dirty="0" smtClean="0"/>
              <a:t>（２） 使劲：用力</a:t>
            </a:r>
          </a:p>
          <a:p>
            <a:r>
              <a:rPr lang="zh-CN" altLang="en-US" sz="2800" dirty="0" smtClean="0"/>
              <a:t>（３） 转呀转：不停的绕着圈子转动</a:t>
            </a:r>
          </a:p>
          <a:p>
            <a:r>
              <a:rPr lang="zh-CN" altLang="en-US" sz="2800" dirty="0" smtClean="0"/>
              <a:t>（４） 激越：情感激昂豪迈</a:t>
            </a:r>
          </a:p>
          <a:p>
            <a:r>
              <a:rPr lang="zh-CN" altLang="en-US" sz="2800" dirty="0" smtClean="0"/>
              <a:t>（５） 织就：编织完成</a:t>
            </a:r>
          </a:p>
          <a:p>
            <a:r>
              <a:rPr lang="zh-CN" altLang="en-US" sz="2800" dirty="0" smtClean="0"/>
              <a:t>（６） 逐一：一个接着一个</a:t>
            </a:r>
          </a:p>
          <a:p>
            <a:r>
              <a:rPr lang="zh-CN" altLang="en-US" sz="2800" dirty="0" smtClean="0"/>
              <a:t>（７） 呵护：细心的保护</a:t>
            </a:r>
          </a:p>
          <a:p>
            <a:r>
              <a:rPr lang="zh-CN" altLang="en-US" sz="2800" dirty="0" smtClean="0"/>
              <a:t>（８） 豪情：豪放而不受拘束的性情</a:t>
            </a:r>
          </a:p>
          <a:p>
            <a:r>
              <a:rPr lang="zh-CN" altLang="en-US" sz="2800" dirty="0" smtClean="0"/>
              <a:t>（９） 负荷：所担负的沉重责任</a:t>
            </a:r>
          </a:p>
          <a:p>
            <a:r>
              <a:rPr lang="zh-CN" altLang="en-US" sz="2800" dirty="0" smtClean="0"/>
              <a:t>（１０） 柔情：和顺的性情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0079227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410</Words>
  <Application>Microsoft Office PowerPoint</Application>
  <PresentationFormat>On-screen Show (4:3)</PresentationFormat>
  <Paragraphs>33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负荷</vt:lpstr>
      <vt:lpstr>认识诗人</vt:lpstr>
      <vt:lpstr>题解</vt:lpstr>
      <vt:lpstr>PowerPoint Presentation</vt:lpstr>
      <vt:lpstr>PowerPoint Presentation</vt:lpstr>
      <vt:lpstr>PowerPoint Presentation</vt:lpstr>
      <vt:lpstr>PowerPoint Presentation</vt:lpstr>
      <vt:lpstr>我应该学会的注释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5</cp:revision>
  <dcterms:created xsi:type="dcterms:W3CDTF">2014-01-20T14:34:33Z</dcterms:created>
  <dcterms:modified xsi:type="dcterms:W3CDTF">2014-01-20T15:11:13Z</dcterms:modified>
</cp:coreProperties>
</file>