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7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5A18B-3DD7-4B5A-82ED-B2B732F94C6F}" type="datetimeFigureOut">
              <a:rPr lang="zh-CN" altLang="en-US"/>
              <a:pPr>
                <a:defRPr/>
              </a:pPr>
              <a:t>2014/7/13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5163-C239-4457-8525-FAAE558DC9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5919E-43F8-4F30-932E-F99AEEF2433A}" type="datetimeFigureOut">
              <a:rPr lang="zh-CN" altLang="en-US"/>
              <a:pPr>
                <a:defRPr/>
              </a:pPr>
              <a:t>2014/7/13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36A4A-EBBA-4C7C-82DB-EA67A81A9A0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A1B29-630F-4D73-81A9-6EC26B65B73D}" type="datetimeFigureOut">
              <a:rPr lang="zh-CN" altLang="en-US"/>
              <a:pPr>
                <a:defRPr/>
              </a:pPr>
              <a:t>2014/7/13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3E355-3C96-4A2A-BCF0-F3687D01D8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8A424-11D3-4069-9FE9-6D50E757DAA7}" type="datetimeFigureOut">
              <a:rPr lang="zh-CN" altLang="en-US"/>
              <a:pPr>
                <a:defRPr/>
              </a:pPr>
              <a:t>2014/7/13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99BFF-651F-42D2-85F3-B1FDB533F52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24E74-3BBB-4E91-9D97-634780A2E0F4}" type="datetimeFigureOut">
              <a:rPr lang="zh-CN" altLang="en-US"/>
              <a:pPr>
                <a:defRPr/>
              </a:pPr>
              <a:t>2014/7/13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FD933-B698-428F-9420-C2A078B25F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A17CB-F7E3-41C4-B3B7-6B4A39FB7FE3}" type="datetimeFigureOut">
              <a:rPr lang="zh-CN" altLang="en-US"/>
              <a:pPr>
                <a:defRPr/>
              </a:pPr>
              <a:t>2014/7/13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F43FF-2F07-4923-845A-9A8DD639D3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C00BD-5AEB-4A7B-95F3-6106023F0DC5}" type="datetimeFigureOut">
              <a:rPr lang="zh-CN" altLang="en-US"/>
              <a:pPr>
                <a:defRPr/>
              </a:pPr>
              <a:t>2014/7/13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A6DD8-C63D-4DAC-BC6C-EB924C24B5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CC8E8-C59E-403E-A179-EC52141F7155}" type="datetimeFigureOut">
              <a:rPr lang="zh-CN" altLang="en-US"/>
              <a:pPr>
                <a:defRPr/>
              </a:pPr>
              <a:t>2014/7/13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19372-D7AD-490E-9D90-192AD4D1A03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E5B9C-E0B2-42BF-B835-8642B9DB3D61}" type="datetimeFigureOut">
              <a:rPr lang="zh-CN" altLang="en-US"/>
              <a:pPr>
                <a:defRPr/>
              </a:pPr>
              <a:t>2014/7/13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93954-4F1A-4E8A-B121-051C180D1F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B62A7-0E9D-4F61-9DE0-644339AA2C9F}" type="datetimeFigureOut">
              <a:rPr lang="zh-CN" altLang="en-US"/>
              <a:pPr>
                <a:defRPr/>
              </a:pPr>
              <a:t>2014/7/13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17A40-5045-43FC-AE07-8C159F64D3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0B03A-BD95-43DC-8738-5B47A92876EB}" type="datetimeFigureOut">
              <a:rPr lang="zh-CN" altLang="en-US"/>
              <a:pPr>
                <a:defRPr/>
              </a:pPr>
              <a:t>2014/7/13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73A2E-2FF9-44EA-AD75-30A021F246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3E3EA82-25C9-420F-BAA7-13622E5DC28F}" type="datetimeFigureOut">
              <a:rPr lang="zh-CN" altLang="en-US"/>
              <a:pPr>
                <a:defRPr/>
              </a:pPr>
              <a:t>2014/7/13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B3C5765-107C-473A-B7F3-A38A756E96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3"/>
          <p:cNvSpPr txBox="1">
            <a:spLocks noChangeArrowheads="1"/>
          </p:cNvSpPr>
          <p:nvPr/>
        </p:nvSpPr>
        <p:spPr bwMode="auto">
          <a:xfrm>
            <a:off x="323528" y="1235264"/>
            <a:ext cx="52863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9600" b="1" dirty="0" smtClean="0">
                <a:latin typeface="Calibri" pitchFamily="34" charset="0"/>
              </a:rPr>
              <a:t>示儿</a:t>
            </a:r>
            <a:endParaRPr lang="zh-CN" altLang="en-US" sz="9600" b="1" dirty="0">
              <a:latin typeface="Calibri" pitchFamily="34" charset="0"/>
            </a:endParaRPr>
          </a:p>
        </p:txBody>
      </p:sp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5000626" y="5657671"/>
            <a:ext cx="41433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7200" dirty="0" smtClean="0">
                <a:latin typeface="微软雅黑" pitchFamily="34" charset="-122"/>
                <a:ea typeface="微软雅黑" pitchFamily="34" charset="-122"/>
              </a:rPr>
              <a:t>陆游</a:t>
            </a:r>
            <a:endParaRPr lang="zh-CN" altLang="en-US" sz="7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0"/>
            <a:ext cx="3851921" cy="4797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60648"/>
            <a:ext cx="544251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字务观，号放翁，</a:t>
            </a:r>
            <a:endParaRPr lang="en-US" altLang="zh-CN" sz="48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zh-CN" altLang="en-US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南宋著名爱国诗人</a:t>
            </a:r>
            <a:endParaRPr lang="en-US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204864"/>
            <a:ext cx="697498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留</a:t>
            </a:r>
            <a:r>
              <a:rPr lang="zh-CN" alt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存诗作最多的宋代诗人。</a:t>
            </a:r>
            <a:endParaRPr lang="en-US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9029" y="3573016"/>
            <a:ext cx="4358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诗风自然平淡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9937" y="5229200"/>
            <a:ext cx="58015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诗集</a:t>
            </a:r>
            <a:r>
              <a:rPr lang="en-US" altLang="zh-CN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《</a:t>
            </a:r>
            <a:r>
              <a:rPr lang="zh-CN" alt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剑南诗稿</a:t>
            </a:r>
            <a:r>
              <a:rPr lang="en-US" altLang="zh-CN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》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0657" y="692696"/>
            <a:ext cx="5750292" cy="566308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死去</a:t>
            </a:r>
            <a:r>
              <a:rPr lang="zh-CN" alt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元</a:t>
            </a:r>
            <a:r>
              <a:rPr lang="zh-CN" alt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知万事空，</a:t>
            </a:r>
            <a:endParaRPr lang="en-US" altLang="zh-CN" sz="5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zh-CN" alt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我本来就知</a:t>
            </a:r>
            <a:r>
              <a:rPr lang="zh-CN" alt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道</a:t>
            </a:r>
            <a:endParaRPr lang="en-US" altLang="zh-CN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r>
              <a:rPr lang="zh-CN" alt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人死了一切将归于空，</a:t>
            </a:r>
            <a:endParaRPr lang="en-US" altLang="zh-CN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endParaRPr lang="en-U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zh-CN" alt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但悲不见</a:t>
            </a:r>
            <a:r>
              <a:rPr lang="zh-CN" alt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九州</a:t>
            </a:r>
            <a:r>
              <a:rPr lang="zh-CN" alt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同。</a:t>
            </a:r>
            <a:endParaRPr lang="en-US" altLang="zh-CN" sz="5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zh-CN" alt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然</a:t>
            </a:r>
            <a:r>
              <a:rPr lang="zh-CN" alt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而我为无法亲眼看见</a:t>
            </a:r>
            <a:endParaRPr lang="en-US" altLang="zh-CN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r>
              <a:rPr lang="zh-CN" alt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国家统</a:t>
            </a:r>
            <a:r>
              <a:rPr lang="zh-CN" alt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一而悲伤。</a:t>
            </a:r>
            <a:endParaRPr lang="en-US" altLang="zh-CN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1025"/>
            <a:ext cx="9144000" cy="55399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zh-CN" alt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王师北定中原日，</a:t>
            </a:r>
            <a:endParaRPr lang="en-US" altLang="zh-CN" sz="54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zh-CN" altLang="en-US" sz="48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国家军队收复</a:t>
            </a:r>
            <a:endParaRPr lang="en-US" altLang="zh-CN" sz="4800" b="1" dirty="0" smtClean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zh-CN" altLang="en-US" sz="48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北方</a:t>
            </a:r>
            <a:r>
              <a:rPr lang="zh-CN" altLang="en-US" sz="48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国</a:t>
            </a:r>
            <a:r>
              <a:rPr lang="zh-CN" altLang="en-US" sz="48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土之</a:t>
            </a:r>
            <a:r>
              <a:rPr lang="zh-CN" altLang="en-US" sz="48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时，</a:t>
            </a:r>
            <a:endParaRPr lang="en-US" altLang="zh-CN" sz="4800" b="1" cap="none" spc="0" dirty="0" smtClean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endParaRPr lang="en-US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r"/>
            <a:r>
              <a:rPr lang="zh-CN" alt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家祭无忘告乃翁。</a:t>
            </a:r>
            <a:endParaRPr lang="en-US" altLang="zh-CN" sz="54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zh-CN" altLang="en-US" sz="48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    在</a:t>
            </a:r>
            <a:r>
              <a:rPr lang="zh-CN" altLang="en-US" sz="48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拜祭我</a:t>
            </a:r>
            <a:r>
              <a:rPr lang="zh-CN" altLang="en-US" sz="48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时，</a:t>
            </a:r>
            <a:endParaRPr lang="en-US" altLang="zh-CN" sz="4800" b="1" dirty="0" smtClean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zh-CN" altLang="en-US" sz="48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请不要忘了告诉我这件事。</a:t>
            </a:r>
            <a:endParaRPr lang="en-US" sz="4800" b="1" cap="none" spc="0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71800" y="1196752"/>
            <a:ext cx="5054589" cy="44319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临终</a:t>
            </a:r>
            <a:r>
              <a:rPr lang="zh-CN" altLang="en-US" sz="6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绝笔</a:t>
            </a:r>
            <a:r>
              <a:rPr lang="zh-CN" alt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之作</a:t>
            </a:r>
            <a:endParaRPr lang="en-US" altLang="zh-CN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en-US" altLang="zh-CN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zh-CN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爱</a:t>
            </a:r>
            <a:r>
              <a:rPr lang="zh-CN" alt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国情</a:t>
            </a:r>
            <a:r>
              <a:rPr lang="zh-CN" alt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操</a:t>
            </a:r>
            <a:endParaRPr lang="en-US" altLang="zh-CN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en-US" altLang="zh-CN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zh-CN" alt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特点：</a:t>
            </a:r>
            <a:r>
              <a:rPr lang="zh-CN" alt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直抒胸臆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4000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/>
            <a:r>
              <a:rPr lang="zh-CN" altLang="en-US" sz="4800" b="1" cap="all" spc="0" dirty="0" smtClean="0">
                <a:ln/>
                <a:solidFill>
                  <a:srgbClr val="0070C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遭遇“靖康之难”</a:t>
            </a:r>
            <a:endParaRPr lang="en-US" altLang="zh-CN" sz="4800" b="1" cap="all" spc="0" dirty="0" smtClean="0">
              <a:ln/>
              <a:solidFill>
                <a:srgbClr val="0070C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en-US" altLang="zh-CN" sz="4800" b="1" cap="all" dirty="0" smtClean="0">
              <a:ln/>
              <a:solidFill>
                <a:srgbClr val="0070C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en-US" altLang="zh-CN" sz="4800" b="1" cap="all" dirty="0">
              <a:ln/>
              <a:solidFill>
                <a:srgbClr val="0070C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zh-CN" altLang="en-US" sz="4800" b="1" cap="all" dirty="0" smtClean="0">
                <a:ln/>
                <a:solidFill>
                  <a:srgbClr val="0070C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   对</a:t>
            </a:r>
            <a:r>
              <a:rPr lang="zh-CN" altLang="en-US" sz="4800" b="1" cap="all" dirty="0">
                <a:ln/>
                <a:solidFill>
                  <a:srgbClr val="0070C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南宋偏</a:t>
            </a:r>
            <a:r>
              <a:rPr lang="zh-CN" altLang="en-US" sz="4800" b="1" cap="all" dirty="0" smtClean="0">
                <a:ln/>
                <a:solidFill>
                  <a:srgbClr val="0070C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安、屈辱求和</a:t>
            </a:r>
            <a:endParaRPr lang="en-US" altLang="zh-CN" sz="4800" b="1" cap="all" dirty="0" smtClean="0">
              <a:ln/>
              <a:solidFill>
                <a:srgbClr val="0070C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en-US" altLang="zh-CN" sz="4800" b="1" cap="all" dirty="0" smtClean="0">
              <a:ln/>
              <a:solidFill>
                <a:srgbClr val="0070C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en-US" altLang="zh-CN" sz="4800" b="1" cap="all" dirty="0" smtClean="0">
              <a:ln/>
              <a:solidFill>
                <a:srgbClr val="0070C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r>
              <a:rPr lang="zh-CN" altLang="en-US" sz="4800" b="1" cap="all" dirty="0" smtClean="0">
                <a:ln/>
                <a:solidFill>
                  <a:srgbClr val="0070C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深感羞耻，渴望收复中原。</a:t>
            </a:r>
            <a:endParaRPr lang="en-US" sz="4800" b="1" cap="all" spc="0" dirty="0">
              <a:ln/>
              <a:solidFill>
                <a:srgbClr val="0070C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95736" y="16317"/>
            <a:ext cx="4464496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结束</a:t>
            </a:r>
            <a:endParaRPr lang="en-US" altLang="zh-CN" sz="88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altLang="zh-CN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r>
              <a:rPr lang="zh-CN" altLang="en-US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首绝句</a:t>
            </a:r>
            <a:endParaRPr lang="en-US" sz="8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200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bj</dc:creator>
  <cp:lastModifiedBy>User</cp:lastModifiedBy>
  <cp:revision>52</cp:revision>
  <dcterms:created xsi:type="dcterms:W3CDTF">2013-10-30T09:04:50Z</dcterms:created>
  <dcterms:modified xsi:type="dcterms:W3CDTF">2014-07-13T06:46:12Z</dcterms:modified>
</cp:coreProperties>
</file>