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58" r:id="rId4"/>
    <p:sldId id="259" r:id="rId5"/>
    <p:sldId id="260" r:id="rId6"/>
    <p:sldId id="261" r:id="rId7"/>
    <p:sldId id="265" r:id="rId8"/>
    <p:sldId id="266" r:id="rId9"/>
    <p:sldId id="267" r:id="rId10"/>
    <p:sldId id="262" r:id="rId11"/>
    <p:sldId id="263" r:id="rId12"/>
    <p:sldId id="264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137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A5F9BE-0A6F-434F-A5B3-3292C5C5051E}" type="datetimeFigureOut">
              <a:rPr lang="zh-TW" altLang="en-US" smtClean="0"/>
              <a:t>2013/10/3</a:t>
            </a:fld>
            <a:endParaRPr lang="zh-TW" alt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28A45D-7273-4286-9981-EF47FE3FC4B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485859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28A45D-7273-4286-9981-EF47FE3FC4BD}" type="slidenum">
              <a:rPr lang="zh-TW" altLang="en-US" smtClean="0"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820151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28A45D-7273-4286-9981-EF47FE3FC4BD}" type="slidenum">
              <a:rPr lang="zh-TW" altLang="en-US" smtClean="0"/>
              <a:t>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119726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28A45D-7273-4286-9981-EF47FE3FC4BD}" type="slidenum">
              <a:rPr lang="zh-TW" altLang="en-US" smtClean="0"/>
              <a:t>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119726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28A45D-7273-4286-9981-EF47FE3FC4BD}" type="slidenum">
              <a:rPr lang="zh-TW" altLang="en-US" smtClean="0"/>
              <a:t>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119726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28A45D-7273-4286-9981-EF47FE3FC4BD}" type="slidenum">
              <a:rPr lang="zh-TW" altLang="en-US" smtClean="0"/>
              <a:t>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119726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28A45D-7273-4286-9981-EF47FE3FC4BD}" type="slidenum">
              <a:rPr lang="zh-TW" altLang="en-US" smtClean="0"/>
              <a:t>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119726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28A45D-7273-4286-9981-EF47FE3FC4BD}" type="slidenum">
              <a:rPr lang="zh-TW" altLang="en-US" smtClean="0"/>
              <a:t>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119726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28A45D-7273-4286-9981-EF47FE3FC4BD}" type="slidenum">
              <a:rPr lang="zh-TW" altLang="en-US" smtClean="0"/>
              <a:t>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119726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28A45D-7273-4286-9981-EF47FE3FC4BD}" type="slidenum">
              <a:rPr lang="zh-TW" altLang="en-US" smtClean="0"/>
              <a:t>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119726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28A45D-7273-4286-9981-EF47FE3FC4BD}" type="slidenum">
              <a:rPr lang="zh-TW" altLang="en-US" smtClean="0"/>
              <a:t>10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1197267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28A45D-7273-4286-9981-EF47FE3FC4BD}" type="slidenum">
              <a:rPr lang="zh-TW" altLang="en-US" smtClean="0"/>
              <a:t>11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1197267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28A45D-7273-4286-9981-EF47FE3FC4BD}" type="slidenum">
              <a:rPr lang="zh-TW" altLang="en-US" smtClean="0"/>
              <a:t>12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1197267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28A45D-7273-4286-9981-EF47FE3FC4BD}" type="slidenum">
              <a:rPr lang="zh-TW" altLang="en-US" smtClean="0"/>
              <a:t>13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1197267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28A45D-7273-4286-9981-EF47FE3FC4BD}" type="slidenum">
              <a:rPr lang="zh-TW" altLang="en-US" smtClean="0"/>
              <a:t>14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1197267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28A45D-7273-4286-9981-EF47FE3FC4BD}" type="slidenum">
              <a:rPr lang="zh-TW" altLang="en-US" smtClean="0"/>
              <a:t>15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1197267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28A45D-7273-4286-9981-EF47FE3FC4BD}" type="slidenum">
              <a:rPr lang="zh-TW" altLang="en-US" smtClean="0"/>
              <a:t>16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1197267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28A45D-7273-4286-9981-EF47FE3FC4BD}" type="slidenum">
              <a:rPr lang="zh-TW" altLang="en-US" smtClean="0"/>
              <a:t>17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1197267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28A45D-7273-4286-9981-EF47FE3FC4BD}" type="slidenum">
              <a:rPr lang="zh-TW" altLang="en-US" smtClean="0"/>
              <a:t>18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1197267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28A45D-7273-4286-9981-EF47FE3FC4BD}" type="slidenum">
              <a:rPr lang="zh-TW" altLang="en-US" smtClean="0"/>
              <a:t>19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1197267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28A45D-7273-4286-9981-EF47FE3FC4BD}" type="slidenum">
              <a:rPr lang="zh-TW" altLang="en-US" smtClean="0"/>
              <a:t>20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1197267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28A45D-7273-4286-9981-EF47FE3FC4BD}" type="slidenum">
              <a:rPr lang="zh-TW" altLang="en-US" smtClean="0"/>
              <a:t>21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1197267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28A45D-7273-4286-9981-EF47FE3FC4BD}" type="slidenum">
              <a:rPr lang="zh-TW" altLang="en-US" smtClean="0"/>
              <a:t>22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1197267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28A45D-7273-4286-9981-EF47FE3FC4BD}" type="slidenum">
              <a:rPr lang="zh-TW" altLang="en-US" smtClean="0"/>
              <a:t>23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1197267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28A45D-7273-4286-9981-EF47FE3FC4BD}" type="slidenum">
              <a:rPr lang="zh-TW" altLang="en-US" smtClean="0"/>
              <a:t>24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1197267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28A45D-7273-4286-9981-EF47FE3FC4BD}" type="slidenum">
              <a:rPr lang="zh-TW" altLang="en-US" smtClean="0"/>
              <a:t>25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119726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smtClean="0"/>
              <a:t>Click to edit Master subtitle style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7C561-E65A-41F6-959B-D8803C04CC05}" type="datetimeFigureOut">
              <a:rPr lang="zh-TW" altLang="en-US" smtClean="0"/>
              <a:t>2013/10/3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4644D-4706-4B78-B3CC-617957D2E02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189419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7C561-E65A-41F6-959B-D8803C04CC05}" type="datetimeFigureOut">
              <a:rPr lang="zh-TW" altLang="en-US" smtClean="0"/>
              <a:t>2013/10/3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4644D-4706-4B78-B3CC-617957D2E02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436882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7C561-E65A-41F6-959B-D8803C04CC05}" type="datetimeFigureOut">
              <a:rPr lang="zh-TW" altLang="en-US" smtClean="0"/>
              <a:t>2013/10/3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4644D-4706-4B78-B3CC-617957D2E02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673293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7C561-E65A-41F6-959B-D8803C04CC05}" type="datetimeFigureOut">
              <a:rPr lang="zh-TW" altLang="en-US" smtClean="0"/>
              <a:t>2013/10/3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4644D-4706-4B78-B3CC-617957D2E02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908307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7C561-E65A-41F6-959B-D8803C04CC05}" type="datetimeFigureOut">
              <a:rPr lang="zh-TW" altLang="en-US" smtClean="0"/>
              <a:t>2013/10/3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4644D-4706-4B78-B3CC-617957D2E02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324827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7C561-E65A-41F6-959B-D8803C04CC05}" type="datetimeFigureOut">
              <a:rPr lang="zh-TW" altLang="en-US" smtClean="0"/>
              <a:t>2013/10/3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4644D-4706-4B78-B3CC-617957D2E02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523101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7C561-E65A-41F6-959B-D8803C04CC05}" type="datetimeFigureOut">
              <a:rPr lang="zh-TW" altLang="en-US" smtClean="0"/>
              <a:t>2013/10/3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4644D-4706-4B78-B3CC-617957D2E02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195391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7C561-E65A-41F6-959B-D8803C04CC05}" type="datetimeFigureOut">
              <a:rPr lang="zh-TW" altLang="en-US" smtClean="0"/>
              <a:t>2013/10/3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4644D-4706-4B78-B3CC-617957D2E02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503040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7C561-E65A-41F6-959B-D8803C04CC05}" type="datetimeFigureOut">
              <a:rPr lang="zh-TW" altLang="en-US" smtClean="0"/>
              <a:t>2013/10/3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4644D-4706-4B78-B3CC-617957D2E02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059321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7C561-E65A-41F6-959B-D8803C04CC05}" type="datetimeFigureOut">
              <a:rPr lang="zh-TW" altLang="en-US" smtClean="0"/>
              <a:t>2013/10/3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4644D-4706-4B78-B3CC-617957D2E02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68485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7C561-E65A-41F6-959B-D8803C04CC05}" type="datetimeFigureOut">
              <a:rPr lang="zh-TW" altLang="en-US" smtClean="0"/>
              <a:t>2013/10/3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4644D-4706-4B78-B3CC-617957D2E02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291756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C7C561-E65A-41F6-959B-D8803C04CC05}" type="datetimeFigureOut">
              <a:rPr lang="zh-TW" altLang="en-US" smtClean="0"/>
              <a:t>2013/10/3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A4644D-4706-4B78-B3CC-617957D2E02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6546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 smtClean="0"/>
              <a:t>正确使用标点符号</a:t>
            </a:r>
            <a:endParaRPr lang="zh-TW" alt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305961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句号</a:t>
            </a:r>
            <a:endParaRPr lang="zh-TW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b="1" dirty="0" smtClean="0">
                <a:solidFill>
                  <a:srgbClr val="FF0000"/>
                </a:solidFill>
              </a:rPr>
              <a:t>表示一句话说完之后的停顿。语气平稳。</a:t>
            </a:r>
            <a:endParaRPr lang="en-US" altLang="zh-CN" b="1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zh-CN" altLang="en-US" dirty="0" smtClean="0"/>
              <a:t>例子：</a:t>
            </a:r>
            <a:endParaRPr lang="en-US" altLang="zh-CN" dirty="0" smtClean="0"/>
          </a:p>
          <a:p>
            <a:pPr marL="514350" indent="-514350">
              <a:buAutoNum type="arabicPeriod"/>
            </a:pPr>
            <a:r>
              <a:rPr lang="zh-CN" altLang="en-US" dirty="0" smtClean="0"/>
              <a:t>天晴了。</a:t>
            </a:r>
            <a:endParaRPr lang="en-US" altLang="zh-CN" dirty="0" smtClean="0"/>
          </a:p>
          <a:p>
            <a:pPr marL="514350" indent="-514350">
              <a:buAutoNum type="arabicPeriod"/>
            </a:pPr>
            <a:r>
              <a:rPr lang="zh-CN" altLang="en-US" dirty="0" smtClean="0"/>
              <a:t>发展高新科技，是我国一项长期的战略。</a:t>
            </a:r>
            <a:endParaRPr lang="en-US" altLang="zh-CN" dirty="0" smtClean="0"/>
          </a:p>
          <a:p>
            <a:pPr marL="514350" indent="-514350">
              <a:buAutoNum type="arabicPeriod"/>
            </a:pPr>
            <a:r>
              <a:rPr lang="zh-CN" altLang="en-US" dirty="0" smtClean="0"/>
              <a:t>今天，下大雨。雨不停的下着，菜园一片积水。</a:t>
            </a:r>
            <a:endParaRPr lang="en-US" altLang="zh-CN" dirty="0" smtClean="0"/>
          </a:p>
          <a:p>
            <a:pPr marL="0" indent="0">
              <a:buNone/>
            </a:pPr>
            <a:endParaRPr lang="en-US" altLang="zh-CN" dirty="0" smtClean="0"/>
          </a:p>
          <a:p>
            <a:pPr marL="514350" indent="-514350">
              <a:buAutoNum type="arabicPeriod"/>
            </a:pP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4798469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句号</a:t>
            </a:r>
            <a:endParaRPr lang="zh-TW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b="1" dirty="0" smtClean="0">
                <a:solidFill>
                  <a:srgbClr val="FF0000"/>
                </a:solidFill>
              </a:rPr>
              <a:t>语气较弱的祈使句和感叹句句末。</a:t>
            </a:r>
            <a:endParaRPr lang="en-US" altLang="zh-CN" b="1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zh-CN" altLang="en-US" dirty="0" smtClean="0"/>
              <a:t>例子：</a:t>
            </a:r>
            <a:endParaRPr lang="en-US" altLang="zh-CN" dirty="0" smtClean="0"/>
          </a:p>
          <a:p>
            <a:pPr marL="0" indent="0">
              <a:buNone/>
            </a:pPr>
            <a:r>
              <a:rPr lang="en-US" altLang="zh-CN" dirty="0" smtClean="0"/>
              <a:t>4. </a:t>
            </a:r>
            <a:r>
              <a:rPr lang="zh-CN" altLang="en-US" dirty="0" smtClean="0"/>
              <a:t>出太阳了。</a:t>
            </a:r>
            <a:endParaRPr lang="en-US" altLang="zh-CN" dirty="0" smtClean="0"/>
          </a:p>
          <a:p>
            <a:pPr marL="0" indent="0">
              <a:buNone/>
            </a:pPr>
            <a:r>
              <a:rPr lang="en-US" altLang="zh-CN" dirty="0" smtClean="0"/>
              <a:t>5. </a:t>
            </a:r>
            <a:r>
              <a:rPr lang="zh-CN" altLang="en-US" dirty="0" smtClean="0"/>
              <a:t>请走人行道。</a:t>
            </a:r>
            <a:endParaRPr lang="en-US" altLang="zh-CN" dirty="0" smtClean="0"/>
          </a:p>
          <a:p>
            <a:pPr marL="0" indent="0">
              <a:buNone/>
            </a:pPr>
            <a:r>
              <a:rPr lang="en-US" altLang="zh-CN" dirty="0" smtClean="0"/>
              <a:t>6. </a:t>
            </a:r>
            <a:r>
              <a:rPr lang="zh-CN" altLang="en-US" dirty="0" smtClean="0"/>
              <a:t>向沈慕羽先生学习。</a:t>
            </a:r>
            <a:endParaRPr lang="en-US" altLang="zh-CN" dirty="0" smtClean="0"/>
          </a:p>
          <a:p>
            <a:pPr marL="0" indent="0">
              <a:buNone/>
            </a:pPr>
            <a:r>
              <a:rPr lang="en-US" altLang="zh-CN" dirty="0" smtClean="0"/>
              <a:t>7. </a:t>
            </a:r>
            <a:r>
              <a:rPr lang="zh-CN" altLang="en-US" dirty="0" smtClean="0"/>
              <a:t>“爸爸，你走吧。”</a:t>
            </a:r>
            <a:endParaRPr lang="en-US" altLang="zh-CN" dirty="0" smtClean="0"/>
          </a:p>
          <a:p>
            <a:pPr marL="0" indent="0">
              <a:buNone/>
            </a:pPr>
            <a:endParaRPr lang="en-US" altLang="zh-CN" dirty="0" smtClean="0"/>
          </a:p>
          <a:p>
            <a:pPr marL="0" indent="0">
              <a:buNone/>
            </a:pPr>
            <a:endParaRPr lang="en-US" altLang="zh-CN" dirty="0" smtClean="0"/>
          </a:p>
          <a:p>
            <a:pPr marL="514350" indent="-514350">
              <a:buAutoNum type="arabicPeriod"/>
            </a:pP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8594669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句号</a:t>
            </a:r>
            <a:endParaRPr lang="zh-TW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b="1" dirty="0" smtClean="0">
                <a:solidFill>
                  <a:srgbClr val="FF0000"/>
                </a:solidFill>
              </a:rPr>
              <a:t>在省略句后用句号。</a:t>
            </a:r>
            <a:endParaRPr lang="en-US" altLang="zh-CN" b="1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zh-CN" altLang="en-US" dirty="0" smtClean="0"/>
              <a:t>例子：</a:t>
            </a:r>
            <a:endParaRPr lang="en-US" altLang="zh-CN" dirty="0" smtClean="0"/>
          </a:p>
          <a:p>
            <a:pPr marL="0" indent="0">
              <a:buNone/>
            </a:pPr>
            <a:r>
              <a:rPr lang="en-US" altLang="zh-CN" dirty="0" smtClean="0"/>
              <a:t>8. </a:t>
            </a:r>
            <a:r>
              <a:rPr lang="zh-CN" altLang="en-US" dirty="0"/>
              <a:t>他</a:t>
            </a:r>
            <a:r>
              <a:rPr lang="zh-CN" altLang="en-US" dirty="0" smtClean="0"/>
              <a:t>们不死心地问：“中学教师？”</a:t>
            </a:r>
            <a:endParaRPr lang="en-US" altLang="zh-CN" dirty="0" smtClean="0"/>
          </a:p>
          <a:p>
            <a:pPr marL="0" indent="0">
              <a:buNone/>
            </a:pPr>
            <a:r>
              <a:rPr lang="en-US" altLang="zh-CN" dirty="0"/>
              <a:t> </a:t>
            </a:r>
            <a:r>
              <a:rPr lang="en-US" altLang="zh-CN" dirty="0" smtClean="0"/>
              <a:t>    </a:t>
            </a:r>
            <a:r>
              <a:rPr lang="zh-CN" altLang="en-US" dirty="0" smtClean="0"/>
              <a:t>“小学。”我说。</a:t>
            </a:r>
            <a:endParaRPr lang="en-US" altLang="zh-CN" dirty="0" smtClean="0"/>
          </a:p>
          <a:p>
            <a:pPr marL="0" indent="0">
              <a:buNone/>
            </a:pPr>
            <a:r>
              <a:rPr lang="en-US" altLang="zh-CN" dirty="0" smtClean="0"/>
              <a:t>9. </a:t>
            </a:r>
            <a:r>
              <a:rPr lang="zh-CN" altLang="en-US" dirty="0" smtClean="0"/>
              <a:t>敲门。爸爸惊醒。“谁啊？”“我。”</a:t>
            </a:r>
            <a:endParaRPr lang="en-US" altLang="zh-CN" dirty="0" smtClean="0"/>
          </a:p>
          <a:p>
            <a:pPr marL="0" indent="0">
              <a:buNone/>
            </a:pPr>
            <a:endParaRPr lang="en-US" altLang="zh-CN" dirty="0" smtClean="0"/>
          </a:p>
          <a:p>
            <a:pPr marL="0" indent="0">
              <a:buNone/>
            </a:pPr>
            <a:endParaRPr lang="en-US" altLang="zh-CN" dirty="0" smtClean="0"/>
          </a:p>
          <a:p>
            <a:pPr marL="0" indent="0">
              <a:buNone/>
            </a:pPr>
            <a:endParaRPr lang="en-US" altLang="zh-CN" dirty="0" smtClean="0"/>
          </a:p>
          <a:p>
            <a:pPr marL="514350" indent="-514350">
              <a:buAutoNum type="arabicPeriod"/>
            </a:pP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2252897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句号</a:t>
            </a:r>
            <a:endParaRPr lang="zh-TW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b="1" dirty="0" smtClean="0">
                <a:solidFill>
                  <a:srgbClr val="FF0000"/>
                </a:solidFill>
              </a:rPr>
              <a:t>“某某说”用</a:t>
            </a:r>
            <a:r>
              <a:rPr lang="zh-CN" altLang="en-US" b="1" dirty="0" smtClean="0">
                <a:solidFill>
                  <a:srgbClr val="FF0000"/>
                </a:solidFill>
              </a:rPr>
              <a:t>在引语的后</a:t>
            </a:r>
            <a:r>
              <a:rPr lang="zh-CN" altLang="en-US" b="1" dirty="0" smtClean="0">
                <a:solidFill>
                  <a:srgbClr val="FF0000"/>
                </a:solidFill>
              </a:rPr>
              <a:t>面时，“说”字后面用句号。</a:t>
            </a:r>
            <a:endParaRPr lang="en-US" altLang="zh-CN" b="1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zh-CN" altLang="en-US" dirty="0" smtClean="0"/>
              <a:t>例子：</a:t>
            </a:r>
            <a:endParaRPr lang="en-US" altLang="zh-CN" dirty="0" smtClean="0"/>
          </a:p>
          <a:p>
            <a:pPr marL="0" indent="0">
              <a:buNone/>
            </a:pPr>
            <a:r>
              <a:rPr lang="en-US" altLang="zh-CN" dirty="0" smtClean="0"/>
              <a:t>10. </a:t>
            </a:r>
            <a:r>
              <a:rPr lang="zh-CN" altLang="en-US" dirty="0"/>
              <a:t>他</a:t>
            </a:r>
            <a:r>
              <a:rPr lang="zh-CN" altLang="en-US" dirty="0" smtClean="0"/>
              <a:t>们不死心地问：“中学教师？”</a:t>
            </a:r>
            <a:endParaRPr lang="en-US" altLang="zh-CN" dirty="0" smtClean="0"/>
          </a:p>
          <a:p>
            <a:pPr marL="0" indent="0">
              <a:buNone/>
            </a:pPr>
            <a:r>
              <a:rPr lang="en-US" altLang="zh-CN" dirty="0"/>
              <a:t> </a:t>
            </a:r>
            <a:r>
              <a:rPr lang="en-US" altLang="zh-CN" dirty="0" smtClean="0"/>
              <a:t>    </a:t>
            </a:r>
            <a:r>
              <a:rPr lang="zh-CN" altLang="en-US" dirty="0" smtClean="0"/>
              <a:t>“小学。”我说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r>
              <a:rPr lang="zh-CN" altLang="en-US" b="1" dirty="0" smtClean="0">
                <a:solidFill>
                  <a:srgbClr val="FF0000"/>
                </a:solidFill>
              </a:rPr>
              <a:t>引用特定词语时，句号在引号的后面。</a:t>
            </a:r>
            <a:endParaRPr lang="en-US" altLang="zh-CN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zh-CN" dirty="0" smtClean="0"/>
              <a:t>11</a:t>
            </a:r>
            <a:r>
              <a:rPr lang="en-US" altLang="zh-CN" dirty="0" smtClean="0"/>
              <a:t>. </a:t>
            </a:r>
            <a:r>
              <a:rPr lang="zh-CN" altLang="en-US" dirty="0" smtClean="0"/>
              <a:t>语文老师管我俩叫做“合二而一”。</a:t>
            </a:r>
            <a:endParaRPr lang="en-US" altLang="zh-CN" dirty="0" smtClean="0"/>
          </a:p>
          <a:p>
            <a:pPr marL="0" indent="0">
              <a:buNone/>
            </a:pPr>
            <a:endParaRPr lang="en-US" altLang="zh-CN" dirty="0" smtClean="0"/>
          </a:p>
          <a:p>
            <a:pPr marL="0" indent="0">
              <a:buNone/>
            </a:pPr>
            <a:endParaRPr lang="en-US" altLang="zh-CN" dirty="0" smtClean="0"/>
          </a:p>
          <a:p>
            <a:pPr marL="514350" indent="-514350">
              <a:buAutoNum type="arabicPeriod"/>
            </a:pP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5293007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逗</a:t>
            </a:r>
            <a:r>
              <a:rPr lang="zh-CN" altLang="en-US" dirty="0" smtClean="0"/>
              <a:t>号</a:t>
            </a:r>
            <a:endParaRPr lang="zh-TW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b="1" dirty="0" smtClean="0">
                <a:solidFill>
                  <a:srgbClr val="FF0000"/>
                </a:solidFill>
              </a:rPr>
              <a:t>表示一句话中间的停顿。</a:t>
            </a:r>
            <a:endParaRPr lang="en-US" altLang="zh-CN" b="1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zh-CN" altLang="en-US" dirty="0" smtClean="0"/>
              <a:t>例子：</a:t>
            </a:r>
            <a:endParaRPr lang="en-US" altLang="zh-CN" dirty="0" smtClean="0"/>
          </a:p>
          <a:p>
            <a:pPr marL="514350" indent="-514350">
              <a:buAutoNum type="arabicPeriod"/>
            </a:pPr>
            <a:r>
              <a:rPr lang="zh-CN" altLang="en-US" dirty="0" smtClean="0"/>
              <a:t>谁，劫持了你？</a:t>
            </a:r>
            <a:endParaRPr lang="en-US" altLang="zh-CN" dirty="0" smtClean="0"/>
          </a:p>
          <a:p>
            <a:pPr marL="514350" indent="-514350">
              <a:buAutoNum type="arabicPeriod"/>
            </a:pPr>
            <a:r>
              <a:rPr lang="zh-CN" altLang="en-US" dirty="0"/>
              <a:t>可</a:t>
            </a:r>
            <a:r>
              <a:rPr lang="zh-CN" altLang="en-US" dirty="0" smtClean="0"/>
              <a:t>是，这能全怪我吗</a:t>
            </a:r>
            <a:r>
              <a:rPr lang="zh-CN" altLang="en-US" dirty="0" smtClean="0"/>
              <a:t>？</a:t>
            </a:r>
            <a:endParaRPr lang="en-US" altLang="zh-CN" dirty="0" smtClean="0"/>
          </a:p>
          <a:p>
            <a:r>
              <a:rPr lang="zh-CN" altLang="en-US" b="1" dirty="0" smtClean="0">
                <a:solidFill>
                  <a:srgbClr val="FF0000"/>
                </a:solidFill>
              </a:rPr>
              <a:t>同一个说话人的句子，“说”字后面用逗号。</a:t>
            </a:r>
            <a:endParaRPr lang="en-US" altLang="zh-CN" dirty="0" smtClean="0"/>
          </a:p>
          <a:p>
            <a:pPr marL="0" indent="0">
              <a:buNone/>
            </a:pPr>
            <a:r>
              <a:rPr lang="en-US" altLang="zh-CN" dirty="0" smtClean="0"/>
              <a:t>3.</a:t>
            </a:r>
            <a:r>
              <a:rPr lang="zh-CN" altLang="en-US" dirty="0" smtClean="0"/>
              <a:t>“</a:t>
            </a:r>
            <a:r>
              <a:rPr lang="zh-CN" altLang="en-US" dirty="0" smtClean="0"/>
              <a:t>来呀，”怡苹说，“这里有些东西给你。”</a:t>
            </a:r>
            <a:endParaRPr lang="en-US" altLang="zh-CN" dirty="0" smtClean="0"/>
          </a:p>
          <a:p>
            <a:pPr marL="0" indent="0">
              <a:buNone/>
            </a:pPr>
            <a:endParaRPr lang="en-US" altLang="zh-CN" dirty="0" smtClean="0"/>
          </a:p>
          <a:p>
            <a:pPr marL="0" indent="0">
              <a:buNone/>
            </a:pPr>
            <a:endParaRPr lang="en-US" altLang="zh-CN" dirty="0" smtClean="0"/>
          </a:p>
          <a:p>
            <a:pPr marL="514350" indent="-514350">
              <a:buAutoNum type="arabicPeriod"/>
            </a:pP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9343457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逗</a:t>
            </a:r>
            <a:r>
              <a:rPr lang="zh-CN" altLang="en-US" dirty="0" smtClean="0"/>
              <a:t>号</a:t>
            </a:r>
            <a:endParaRPr lang="zh-TW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b="1" dirty="0" smtClean="0">
                <a:solidFill>
                  <a:srgbClr val="FF0000"/>
                </a:solidFill>
              </a:rPr>
              <a:t>逗号用于表示同位语之间的停顿。</a:t>
            </a:r>
            <a:endParaRPr lang="en-US" altLang="zh-CN" b="1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zh-CN" altLang="en-US" dirty="0" smtClean="0"/>
              <a:t>例子：</a:t>
            </a:r>
            <a:endParaRPr lang="en-US" altLang="zh-CN" dirty="0" smtClean="0"/>
          </a:p>
          <a:p>
            <a:pPr marL="0" indent="0">
              <a:buNone/>
            </a:pPr>
            <a:r>
              <a:rPr lang="en-US" altLang="zh-CN" dirty="0" smtClean="0"/>
              <a:t>4. </a:t>
            </a:r>
            <a:r>
              <a:rPr lang="zh-CN" altLang="en-US" dirty="0" smtClean="0"/>
              <a:t>吉隆坡，我们的首都，是个繁华的城市。</a:t>
            </a:r>
            <a:endParaRPr lang="en-US" altLang="zh-CN" dirty="0" smtClean="0"/>
          </a:p>
          <a:p>
            <a:pPr marL="0" indent="0">
              <a:buNone/>
            </a:pPr>
            <a:r>
              <a:rPr lang="en-US" altLang="zh-CN" dirty="0" smtClean="0"/>
              <a:t>5. </a:t>
            </a:r>
            <a:r>
              <a:rPr lang="zh-CN" altLang="en-US" dirty="0" smtClean="0"/>
              <a:t>他，爸爸的朋友，是个热心人。</a:t>
            </a:r>
            <a:endParaRPr lang="en-US" altLang="zh-CN" dirty="0" smtClean="0"/>
          </a:p>
          <a:p>
            <a:pPr marL="0" indent="0">
              <a:buNone/>
            </a:pPr>
            <a:endParaRPr lang="en-US" altLang="zh-CN" dirty="0" smtClean="0"/>
          </a:p>
          <a:p>
            <a:pPr marL="514350" indent="-514350">
              <a:buAutoNum type="arabicPeriod"/>
            </a:pP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4654144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逗</a:t>
            </a:r>
            <a:r>
              <a:rPr lang="zh-CN" altLang="en-US" dirty="0" smtClean="0"/>
              <a:t>号</a:t>
            </a:r>
            <a:endParaRPr lang="zh-TW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b="1" dirty="0" smtClean="0">
                <a:solidFill>
                  <a:srgbClr val="FF0000"/>
                </a:solidFill>
              </a:rPr>
              <a:t>逗号用于倒装句成分之间的停顿。</a:t>
            </a:r>
            <a:endParaRPr lang="en-US" altLang="zh-CN" b="1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zh-CN" altLang="en-US" dirty="0" smtClean="0"/>
              <a:t>例子：</a:t>
            </a:r>
            <a:endParaRPr lang="en-US" altLang="zh-CN" dirty="0" smtClean="0"/>
          </a:p>
          <a:p>
            <a:pPr marL="0" indent="0">
              <a:buNone/>
            </a:pPr>
            <a:r>
              <a:rPr lang="en-US" altLang="zh-CN" dirty="0" smtClean="0"/>
              <a:t>6. </a:t>
            </a:r>
            <a:r>
              <a:rPr lang="zh-CN" altLang="en-US" dirty="0" smtClean="0"/>
              <a:t>鼓动吧，风！咆哮吧，雷！闪耀吧，电！</a:t>
            </a:r>
            <a:endParaRPr lang="en-US" altLang="zh-CN" dirty="0" smtClean="0"/>
          </a:p>
          <a:p>
            <a:pPr marL="0" indent="0">
              <a:buNone/>
            </a:pPr>
            <a:r>
              <a:rPr lang="en-US" altLang="zh-CN" dirty="0" smtClean="0"/>
              <a:t>7. </a:t>
            </a:r>
            <a:r>
              <a:rPr lang="zh-CN" altLang="en-US" dirty="0" smtClean="0"/>
              <a:t>许多外国人来到吉隆坡游览，从伦敦，从纽约，从巴黎，从世界各地。</a:t>
            </a:r>
            <a:endParaRPr lang="en-US" altLang="zh-CN" dirty="0" smtClean="0"/>
          </a:p>
          <a:p>
            <a:pPr marL="0" indent="0">
              <a:buNone/>
            </a:pPr>
            <a:endParaRPr lang="en-US" altLang="zh-CN" dirty="0" smtClean="0"/>
          </a:p>
          <a:p>
            <a:pPr marL="514350" indent="-514350">
              <a:buAutoNum type="arabicPeriod"/>
            </a:pP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2377393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逗</a:t>
            </a:r>
            <a:r>
              <a:rPr lang="zh-CN" altLang="en-US" dirty="0" smtClean="0"/>
              <a:t>号</a:t>
            </a:r>
            <a:endParaRPr lang="zh-TW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zh-CN" altLang="en-US" b="1" dirty="0" smtClean="0">
                <a:solidFill>
                  <a:srgbClr val="FF0000"/>
                </a:solidFill>
              </a:rPr>
              <a:t>逗号在复句中的使用。（有“连词”时）</a:t>
            </a:r>
            <a:endParaRPr lang="en-US" altLang="zh-CN" b="1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zh-CN" altLang="en-US" dirty="0" smtClean="0"/>
              <a:t>例子：</a:t>
            </a:r>
            <a:endParaRPr lang="en-US" altLang="zh-CN" dirty="0" smtClean="0"/>
          </a:p>
          <a:p>
            <a:pPr marL="0" indent="0">
              <a:buNone/>
            </a:pPr>
            <a:r>
              <a:rPr lang="en-US" altLang="zh-CN" dirty="0"/>
              <a:t>8</a:t>
            </a:r>
            <a:r>
              <a:rPr lang="en-US" altLang="zh-CN" dirty="0" smtClean="0"/>
              <a:t>. </a:t>
            </a:r>
            <a:r>
              <a:rPr lang="zh-CN" altLang="en-US" dirty="0" smtClean="0"/>
              <a:t>鲁迅不是神，</a:t>
            </a:r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但</a:t>
            </a:r>
            <a:r>
              <a:rPr lang="zh-CN" altLang="en-US" dirty="0" smtClean="0"/>
              <a:t>鲁迅是一个真正的人。</a:t>
            </a:r>
            <a:endParaRPr lang="en-US" altLang="zh-CN" dirty="0" smtClean="0"/>
          </a:p>
          <a:p>
            <a:r>
              <a:rPr lang="zh-CN" altLang="en-US" b="1" dirty="0">
                <a:solidFill>
                  <a:srgbClr val="FF0000"/>
                </a:solidFill>
              </a:rPr>
              <a:t>逗</a:t>
            </a:r>
            <a:r>
              <a:rPr lang="zh-CN" altLang="en-US" b="1" dirty="0" smtClean="0">
                <a:solidFill>
                  <a:srgbClr val="FF0000"/>
                </a:solidFill>
              </a:rPr>
              <a:t>号用于表示次序语之后的停顿。</a:t>
            </a:r>
            <a:endParaRPr lang="en-US" altLang="zh-CN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zh-CN" altLang="en-US" dirty="0"/>
              <a:t>例子：</a:t>
            </a:r>
            <a:endParaRPr lang="en-US" altLang="zh-CN" dirty="0"/>
          </a:p>
          <a:p>
            <a:pPr marL="0" indent="0">
              <a:buNone/>
            </a:pPr>
            <a:r>
              <a:rPr lang="en-US" altLang="zh-CN" dirty="0" smtClean="0"/>
              <a:t>9. </a:t>
            </a:r>
            <a:r>
              <a:rPr lang="zh-CN" altLang="en-US" dirty="0" smtClean="0"/>
              <a:t>首先，市场经济促进了不同民族间的经济文化交流。</a:t>
            </a:r>
            <a:endParaRPr lang="en-US" altLang="zh-CN" dirty="0" smtClean="0"/>
          </a:p>
          <a:p>
            <a:pPr marL="0" indent="0">
              <a:buNone/>
            </a:pPr>
            <a:r>
              <a:rPr lang="en-US" altLang="zh-CN" dirty="0" smtClean="0"/>
              <a:t>10. </a:t>
            </a:r>
            <a:r>
              <a:rPr lang="zh-CN" altLang="en-US" dirty="0" smtClean="0"/>
              <a:t>其次，市场经济促进了人口的流动。</a:t>
            </a:r>
            <a:endParaRPr lang="en-US" altLang="zh-CN" dirty="0" smtClean="0"/>
          </a:p>
          <a:p>
            <a:pPr marL="514350" indent="-514350">
              <a:buAutoNum type="arabicPeriod"/>
            </a:pP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1737767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顿号</a:t>
            </a:r>
            <a:endParaRPr lang="zh-TW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b="1" dirty="0" smtClean="0">
                <a:solidFill>
                  <a:srgbClr val="FF0000"/>
                </a:solidFill>
              </a:rPr>
              <a:t>表示句子并列的词或短语之间的停顿。</a:t>
            </a:r>
            <a:endParaRPr lang="en-US" altLang="zh-CN" b="1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zh-CN" altLang="en-US" dirty="0" smtClean="0"/>
              <a:t>例子：</a:t>
            </a:r>
            <a:endParaRPr lang="en-US" altLang="zh-CN" dirty="0" smtClean="0"/>
          </a:p>
          <a:p>
            <a:pPr marL="514350" indent="-514350">
              <a:buAutoNum type="arabicPeriod"/>
            </a:pPr>
            <a:r>
              <a:rPr lang="zh-CN" altLang="en-US" dirty="0"/>
              <a:t>沈慕</a:t>
            </a:r>
            <a:r>
              <a:rPr lang="zh-CN" altLang="en-US" dirty="0" smtClean="0"/>
              <a:t>羽的品德、人格、风范、情怀为华人树立了一座精神丰碑。</a:t>
            </a:r>
            <a:endParaRPr lang="en-US" altLang="zh-CN" dirty="0" smtClean="0"/>
          </a:p>
          <a:p>
            <a:pPr marL="514350" indent="-514350">
              <a:buAutoNum type="arabicPeriod"/>
            </a:pPr>
            <a:r>
              <a:rPr lang="zh-CN" altLang="en-US" dirty="0" smtClean="0"/>
              <a:t>他杰出的外交思想、丰富的外交经验、精湛的外交艺术、坦诚的外交风格，使每一个国人引为自豪。</a:t>
            </a:r>
            <a:endParaRPr lang="en-US" altLang="zh-CN" dirty="0" smtClean="0"/>
          </a:p>
          <a:p>
            <a:pPr marL="0" indent="0">
              <a:buNone/>
            </a:pPr>
            <a:endParaRPr lang="en-US" altLang="zh-CN" dirty="0" smtClean="0"/>
          </a:p>
          <a:p>
            <a:pPr marL="0" indent="0">
              <a:buNone/>
            </a:pPr>
            <a:endParaRPr lang="en-US" altLang="zh-CN" dirty="0" smtClean="0"/>
          </a:p>
          <a:p>
            <a:pPr marL="0" indent="0">
              <a:buNone/>
            </a:pPr>
            <a:endParaRPr lang="en-US" altLang="zh-CN" dirty="0" smtClean="0"/>
          </a:p>
          <a:p>
            <a:pPr marL="514350" indent="-514350">
              <a:buAutoNum type="arabicPeriod"/>
            </a:pP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6178338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着重</a:t>
            </a:r>
            <a:r>
              <a:rPr lang="zh-CN" altLang="en-US" dirty="0" smtClean="0"/>
              <a:t>号</a:t>
            </a:r>
            <a:endParaRPr lang="zh-TW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b="1" dirty="0" smtClean="0">
                <a:solidFill>
                  <a:srgbClr val="FF0000"/>
                </a:solidFill>
              </a:rPr>
              <a:t>表示文中需要强调的部分。</a:t>
            </a:r>
            <a:endParaRPr lang="en-US" altLang="zh-CN" b="1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zh-CN" altLang="en-US" dirty="0" smtClean="0"/>
              <a:t>例子：</a:t>
            </a:r>
            <a:endParaRPr lang="en-US" altLang="zh-CN" dirty="0" smtClean="0"/>
          </a:p>
          <a:p>
            <a:pPr marL="514350" indent="-514350">
              <a:buAutoNum type="arabicPeriod"/>
            </a:pPr>
            <a:r>
              <a:rPr lang="zh-CN" altLang="en-US" dirty="0" smtClean="0"/>
              <a:t>在欧洲，紫色一般是权力的象征，而东方</a:t>
            </a:r>
            <a:endParaRPr lang="en-US" altLang="zh-CN" dirty="0" smtClean="0"/>
          </a:p>
          <a:p>
            <a:pPr marL="0" indent="0">
              <a:buNone/>
            </a:pPr>
            <a:r>
              <a:rPr lang="en-US" altLang="zh-CN" dirty="0" smtClean="0"/>
              <a:t>                         </a:t>
            </a:r>
            <a:endParaRPr lang="en-US" altLang="zh-CN" dirty="0" smtClean="0"/>
          </a:p>
          <a:p>
            <a:pPr marL="0" indent="0">
              <a:buNone/>
            </a:pPr>
            <a:r>
              <a:rPr lang="en-US" altLang="zh-CN" dirty="0" smtClean="0"/>
              <a:t>      </a:t>
            </a:r>
            <a:r>
              <a:rPr lang="zh-CN" altLang="en-US" dirty="0" smtClean="0"/>
              <a:t>则黄色才是不可侵犯的权贵颜色。</a:t>
            </a:r>
            <a:endParaRPr lang="en-US" altLang="zh-CN" dirty="0" smtClean="0"/>
          </a:p>
          <a:p>
            <a:pPr marL="0" indent="0">
              <a:buNone/>
            </a:pPr>
            <a:endParaRPr lang="en-US" altLang="zh-CN" dirty="0" smtClean="0"/>
          </a:p>
          <a:p>
            <a:pPr marL="0" indent="0">
              <a:buNone/>
            </a:pPr>
            <a:endParaRPr lang="en-US" altLang="zh-CN" dirty="0" smtClean="0"/>
          </a:p>
          <a:p>
            <a:pPr marL="0" indent="0">
              <a:buNone/>
            </a:pPr>
            <a:endParaRPr lang="en-US" altLang="zh-CN" dirty="0" smtClean="0"/>
          </a:p>
          <a:p>
            <a:pPr marL="514350" indent="-514350">
              <a:buAutoNum type="arabicPeriod"/>
            </a:pPr>
            <a:endParaRPr lang="zh-TW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771800" y="3140968"/>
            <a:ext cx="6799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•     </a:t>
            </a:r>
            <a:r>
              <a:rPr lang="en-US" altLang="zh-CN" dirty="0"/>
              <a:t>•</a:t>
            </a:r>
            <a:endParaRPr lang="zh-TW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547664" y="4334624"/>
            <a:ext cx="6799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•     </a:t>
            </a:r>
            <a:r>
              <a:rPr lang="en-US" altLang="zh-CN" dirty="0"/>
              <a:t>•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9405197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连接</a:t>
            </a:r>
            <a:r>
              <a:rPr lang="zh-CN" altLang="en-US" dirty="0" smtClean="0"/>
              <a:t>号</a:t>
            </a:r>
            <a:endParaRPr lang="zh-TW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b="1" dirty="0" smtClean="0">
                <a:solidFill>
                  <a:srgbClr val="FF0000"/>
                </a:solidFill>
              </a:rPr>
              <a:t>表示文中需要强调的部分。</a:t>
            </a:r>
            <a:endParaRPr lang="en-US" altLang="zh-CN" b="1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zh-CN" altLang="en-US" dirty="0" smtClean="0"/>
              <a:t>例子：</a:t>
            </a:r>
            <a:endParaRPr lang="en-US" altLang="zh-CN" dirty="0" smtClean="0"/>
          </a:p>
          <a:p>
            <a:pPr marL="514350" indent="-514350">
              <a:buAutoNum type="arabicPeriod"/>
            </a:pPr>
            <a:r>
              <a:rPr lang="zh-CN" altLang="en-US" dirty="0" smtClean="0"/>
              <a:t>中国秦岭</a:t>
            </a:r>
            <a:r>
              <a:rPr lang="en-US" altLang="zh-CN" dirty="0" smtClean="0"/>
              <a:t>—</a:t>
            </a:r>
            <a:r>
              <a:rPr lang="zh-CN" altLang="en-US" dirty="0" smtClean="0"/>
              <a:t>淮河以北地区属于温带季风气候区。</a:t>
            </a:r>
            <a:endParaRPr lang="en-US" altLang="zh-CN" dirty="0" smtClean="0"/>
          </a:p>
          <a:p>
            <a:pPr marL="514350" indent="-514350">
              <a:buAutoNum type="arabicPeriod"/>
            </a:pPr>
            <a:r>
              <a:rPr lang="zh-CN" altLang="en-US" dirty="0"/>
              <a:t>沈慕</a:t>
            </a:r>
            <a:r>
              <a:rPr lang="zh-CN" altLang="en-US" dirty="0" smtClean="0"/>
              <a:t>羽（</a:t>
            </a:r>
            <a:r>
              <a:rPr lang="en-US" altLang="zh-CN" dirty="0" smtClean="0"/>
              <a:t>1913~2009</a:t>
            </a:r>
            <a:r>
              <a:rPr lang="zh-CN" altLang="en-US" dirty="0" smtClean="0"/>
              <a:t>）华文教育运动重要领导人。</a:t>
            </a:r>
            <a:endParaRPr lang="en-US" altLang="zh-CN" dirty="0" smtClean="0"/>
          </a:p>
          <a:p>
            <a:pPr marL="0" indent="0">
              <a:buNone/>
            </a:pPr>
            <a:endParaRPr lang="en-US" altLang="zh-CN" dirty="0" smtClean="0"/>
          </a:p>
          <a:p>
            <a:pPr marL="0" indent="0">
              <a:buNone/>
            </a:pPr>
            <a:endParaRPr lang="en-US" altLang="zh-CN" dirty="0" smtClean="0"/>
          </a:p>
          <a:p>
            <a:pPr marL="0" indent="0">
              <a:buNone/>
            </a:pPr>
            <a:endParaRPr lang="en-US" altLang="zh-CN" dirty="0" smtClean="0"/>
          </a:p>
          <a:p>
            <a:pPr marL="0" indent="0">
              <a:buNone/>
            </a:pPr>
            <a:endParaRPr lang="en-US" altLang="zh-CN" dirty="0" smtClean="0"/>
          </a:p>
          <a:p>
            <a:pPr marL="514350" indent="-514350">
              <a:buAutoNum type="arabicPeriod"/>
            </a:pP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5406300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破折号</a:t>
            </a:r>
            <a:endParaRPr lang="zh-TW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b="1" dirty="0" smtClean="0">
                <a:solidFill>
                  <a:srgbClr val="FF0000"/>
                </a:solidFill>
              </a:rPr>
              <a:t>表示文中需</a:t>
            </a:r>
            <a:r>
              <a:rPr lang="zh-CN" altLang="en-US" b="1" dirty="0" smtClean="0">
                <a:solidFill>
                  <a:srgbClr val="FF0000"/>
                </a:solidFill>
              </a:rPr>
              <a:t>要解释说明的语句。</a:t>
            </a:r>
            <a:endParaRPr lang="en-US" altLang="zh-CN" b="1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zh-CN" altLang="en-US" dirty="0" smtClean="0"/>
              <a:t>例子：</a:t>
            </a:r>
            <a:endParaRPr lang="en-US" altLang="zh-CN" dirty="0" smtClean="0"/>
          </a:p>
          <a:p>
            <a:pPr marL="514350" indent="-514350">
              <a:buAutoNum type="arabicPeriod"/>
            </a:pPr>
            <a:r>
              <a:rPr lang="zh-CN" altLang="en-US" dirty="0" smtClean="0"/>
              <a:t>说实话，我从没有见到过这样动人的微笑！于是，我也慌慌地回报她一笑</a:t>
            </a:r>
            <a:r>
              <a:rPr lang="en-US" altLang="zh-CN" dirty="0" smtClean="0"/>
              <a:t>——</a:t>
            </a:r>
            <a:r>
              <a:rPr lang="zh-CN" altLang="en-US" dirty="0" smtClean="0"/>
              <a:t>匆匆的，傻样的。</a:t>
            </a:r>
            <a:endParaRPr lang="en-US" altLang="zh-CN" dirty="0" smtClean="0"/>
          </a:p>
          <a:p>
            <a:pPr marL="0" indent="0">
              <a:buNone/>
            </a:pPr>
            <a:endParaRPr lang="en-US" altLang="zh-CN" dirty="0" smtClean="0"/>
          </a:p>
          <a:p>
            <a:pPr marL="0" indent="0">
              <a:buNone/>
            </a:pPr>
            <a:endParaRPr lang="en-US" altLang="zh-CN" dirty="0" smtClean="0"/>
          </a:p>
          <a:p>
            <a:pPr marL="0" indent="0">
              <a:buNone/>
            </a:pPr>
            <a:endParaRPr lang="en-US" altLang="zh-CN" dirty="0" smtClean="0"/>
          </a:p>
          <a:p>
            <a:pPr marL="0" indent="0">
              <a:buNone/>
            </a:pPr>
            <a:endParaRPr lang="en-US" altLang="zh-CN" dirty="0" smtClean="0"/>
          </a:p>
          <a:p>
            <a:pPr marL="514350" indent="-514350">
              <a:buAutoNum type="arabicPeriod"/>
            </a:pP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0016117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破折号</a:t>
            </a:r>
            <a:endParaRPr lang="zh-TW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b="1" dirty="0" smtClean="0">
                <a:solidFill>
                  <a:srgbClr val="FF0000"/>
                </a:solidFill>
              </a:rPr>
              <a:t>用于标明语意的转换。</a:t>
            </a:r>
            <a:endParaRPr lang="en-US" altLang="zh-CN" b="1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zh-CN" altLang="en-US" dirty="0" smtClean="0"/>
              <a:t>例子：</a:t>
            </a:r>
            <a:endParaRPr lang="en-US" altLang="zh-CN" dirty="0" smtClean="0"/>
          </a:p>
          <a:p>
            <a:pPr marL="0" indent="0">
              <a:buNone/>
            </a:pPr>
            <a:r>
              <a:rPr lang="en-US" altLang="zh-CN" dirty="0" smtClean="0"/>
              <a:t>2. </a:t>
            </a:r>
            <a:r>
              <a:rPr lang="zh-CN" altLang="en-US" dirty="0" smtClean="0"/>
              <a:t>“今天好热啊！</a:t>
            </a:r>
            <a:r>
              <a:rPr lang="en-US" altLang="zh-CN" dirty="0" smtClean="0"/>
              <a:t>——</a:t>
            </a:r>
            <a:r>
              <a:rPr lang="zh-CN" altLang="en-US" dirty="0" smtClean="0"/>
              <a:t>你什么时候去旅游？”小张对刚进门的小王说。</a:t>
            </a:r>
            <a:endParaRPr lang="en-US" altLang="zh-CN" dirty="0" smtClean="0"/>
          </a:p>
          <a:p>
            <a:pPr marL="0" indent="0">
              <a:buNone/>
            </a:pPr>
            <a:endParaRPr lang="en-US" altLang="zh-CN" dirty="0" smtClean="0"/>
          </a:p>
          <a:p>
            <a:pPr marL="0" indent="0">
              <a:buNone/>
            </a:pPr>
            <a:endParaRPr lang="en-US" altLang="zh-CN" dirty="0" smtClean="0"/>
          </a:p>
          <a:p>
            <a:pPr marL="0" indent="0">
              <a:buNone/>
            </a:pPr>
            <a:endParaRPr lang="en-US" altLang="zh-CN" dirty="0" smtClean="0"/>
          </a:p>
          <a:p>
            <a:pPr marL="0" indent="0">
              <a:buNone/>
            </a:pPr>
            <a:endParaRPr lang="en-US" altLang="zh-CN" dirty="0" smtClean="0"/>
          </a:p>
          <a:p>
            <a:pPr marL="0" indent="0">
              <a:buNone/>
            </a:pPr>
            <a:endParaRPr lang="en-US" altLang="zh-CN" dirty="0" smtClean="0"/>
          </a:p>
          <a:p>
            <a:pPr marL="514350" indent="-514350">
              <a:buAutoNum type="arabicPeriod"/>
            </a:pP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145604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破折号</a:t>
            </a:r>
            <a:endParaRPr lang="zh-TW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b="1" dirty="0" smtClean="0">
                <a:solidFill>
                  <a:srgbClr val="FF0000"/>
                </a:solidFill>
              </a:rPr>
              <a:t>表示意思的递进。</a:t>
            </a:r>
            <a:endParaRPr lang="en-US" altLang="zh-CN" b="1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zh-CN" altLang="en-US" dirty="0" smtClean="0"/>
              <a:t>例子：</a:t>
            </a:r>
            <a:endParaRPr lang="en-US" altLang="zh-CN" dirty="0" smtClean="0"/>
          </a:p>
          <a:p>
            <a:pPr marL="0" indent="0">
              <a:buNone/>
            </a:pPr>
            <a:r>
              <a:rPr lang="en-US" altLang="zh-CN" dirty="0" smtClean="0"/>
              <a:t>3.</a:t>
            </a:r>
            <a:r>
              <a:rPr lang="en-US" altLang="zh-CN" dirty="0" smtClean="0"/>
              <a:t> </a:t>
            </a:r>
            <a:r>
              <a:rPr lang="zh-CN" altLang="en-US" dirty="0"/>
              <a:t>思</a:t>
            </a:r>
            <a:r>
              <a:rPr lang="zh-CN" altLang="en-US" dirty="0" smtClean="0"/>
              <a:t>维活动的形式是：概念</a:t>
            </a:r>
            <a:r>
              <a:rPr lang="en-US" altLang="zh-CN" dirty="0" smtClean="0"/>
              <a:t>——</a:t>
            </a:r>
            <a:r>
              <a:rPr lang="zh-CN" altLang="en-US" dirty="0" smtClean="0"/>
              <a:t>判断</a:t>
            </a:r>
            <a:r>
              <a:rPr lang="en-US" altLang="zh-CN" dirty="0" smtClean="0"/>
              <a:t>——</a:t>
            </a:r>
            <a:r>
              <a:rPr lang="zh-CN" altLang="en-US" dirty="0" smtClean="0"/>
              <a:t>推理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pPr marL="0" indent="0">
              <a:buNone/>
            </a:pPr>
            <a:endParaRPr lang="en-US" altLang="zh-CN" dirty="0" smtClean="0"/>
          </a:p>
          <a:p>
            <a:pPr marL="0" indent="0">
              <a:buNone/>
            </a:pPr>
            <a:endParaRPr lang="en-US" altLang="zh-CN" dirty="0" smtClean="0"/>
          </a:p>
          <a:p>
            <a:pPr marL="0" indent="0">
              <a:buNone/>
            </a:pPr>
            <a:endParaRPr lang="en-US" altLang="zh-CN" dirty="0" smtClean="0"/>
          </a:p>
          <a:p>
            <a:pPr marL="0" indent="0">
              <a:buNone/>
            </a:pPr>
            <a:endParaRPr lang="en-US" altLang="zh-CN" dirty="0" smtClean="0"/>
          </a:p>
          <a:p>
            <a:pPr marL="0" indent="0">
              <a:buNone/>
            </a:pPr>
            <a:endParaRPr lang="en-US" altLang="zh-CN" dirty="0" smtClean="0"/>
          </a:p>
          <a:p>
            <a:pPr marL="514350" indent="-514350">
              <a:buAutoNum type="arabicPeriod"/>
            </a:pP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7879110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破折号</a:t>
            </a:r>
            <a:endParaRPr lang="zh-TW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b="1" dirty="0" smtClean="0">
                <a:solidFill>
                  <a:srgbClr val="FF0000"/>
                </a:solidFill>
              </a:rPr>
              <a:t>表示声音拖长。</a:t>
            </a:r>
            <a:endParaRPr lang="en-US" altLang="zh-CN" b="1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zh-CN" altLang="en-US" dirty="0" smtClean="0"/>
              <a:t>例子：</a:t>
            </a:r>
            <a:endParaRPr lang="en-US" altLang="zh-CN" dirty="0" smtClean="0"/>
          </a:p>
          <a:p>
            <a:pPr marL="0" indent="0">
              <a:buNone/>
            </a:pPr>
            <a:r>
              <a:rPr lang="en-US" altLang="zh-CN" dirty="0"/>
              <a:t>4</a:t>
            </a:r>
            <a:r>
              <a:rPr lang="en-US" altLang="zh-CN" dirty="0" smtClean="0"/>
              <a:t>.</a:t>
            </a:r>
            <a:r>
              <a:rPr lang="en-US" altLang="zh-CN" dirty="0" smtClean="0"/>
              <a:t> </a:t>
            </a:r>
            <a:r>
              <a:rPr lang="zh-CN" altLang="en-US" dirty="0" smtClean="0"/>
              <a:t>“呜</a:t>
            </a:r>
            <a:r>
              <a:rPr lang="en-US" altLang="zh-CN" dirty="0" smtClean="0"/>
              <a:t>——</a:t>
            </a:r>
            <a:r>
              <a:rPr lang="zh-CN" altLang="en-US" dirty="0" smtClean="0"/>
              <a:t>呜</a:t>
            </a:r>
            <a:r>
              <a:rPr lang="en-US" altLang="zh-CN" dirty="0" smtClean="0"/>
              <a:t>——</a:t>
            </a:r>
            <a:r>
              <a:rPr lang="zh-CN" altLang="en-US" dirty="0" smtClean="0"/>
              <a:t>”汽笛声响遍了海港。</a:t>
            </a:r>
            <a:endParaRPr lang="en-US" altLang="zh-CN" dirty="0" smtClean="0"/>
          </a:p>
          <a:p>
            <a:pPr marL="0" indent="0">
              <a:buNone/>
            </a:pPr>
            <a:endParaRPr lang="en-US" altLang="zh-CN" dirty="0" smtClean="0"/>
          </a:p>
          <a:p>
            <a:pPr marL="0" indent="0">
              <a:buNone/>
            </a:pPr>
            <a:endParaRPr lang="en-US" altLang="zh-CN" dirty="0" smtClean="0"/>
          </a:p>
          <a:p>
            <a:pPr marL="0" indent="0">
              <a:buNone/>
            </a:pPr>
            <a:endParaRPr lang="en-US" altLang="zh-CN" dirty="0" smtClean="0"/>
          </a:p>
          <a:p>
            <a:pPr marL="0" indent="0">
              <a:buNone/>
            </a:pPr>
            <a:endParaRPr lang="en-US" altLang="zh-CN" dirty="0" smtClean="0"/>
          </a:p>
          <a:p>
            <a:pPr marL="0" indent="0">
              <a:buNone/>
            </a:pPr>
            <a:endParaRPr lang="en-US" altLang="zh-CN" dirty="0" smtClean="0"/>
          </a:p>
          <a:p>
            <a:pPr marL="514350" indent="-514350">
              <a:buAutoNum type="arabicPeriod"/>
            </a:pP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91373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破折号</a:t>
            </a:r>
            <a:endParaRPr lang="zh-TW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b="1" dirty="0" smtClean="0">
                <a:solidFill>
                  <a:srgbClr val="FF0000"/>
                </a:solidFill>
              </a:rPr>
              <a:t>表示时间或地点的起讫。</a:t>
            </a:r>
            <a:endParaRPr lang="en-US" altLang="zh-CN" b="1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zh-CN" altLang="en-US" dirty="0" smtClean="0"/>
              <a:t>例子：</a:t>
            </a:r>
            <a:endParaRPr lang="en-US" altLang="zh-CN" dirty="0" smtClean="0"/>
          </a:p>
          <a:p>
            <a:pPr marL="0" indent="0">
              <a:buNone/>
            </a:pPr>
            <a:r>
              <a:rPr lang="en-US" altLang="zh-CN" dirty="0" smtClean="0"/>
              <a:t>5. </a:t>
            </a:r>
            <a:r>
              <a:rPr lang="zh-CN" altLang="en-US" dirty="0" smtClean="0"/>
              <a:t>鲁迅（公元一八八一</a:t>
            </a:r>
            <a:r>
              <a:rPr lang="en-US" altLang="zh-CN" dirty="0" smtClean="0"/>
              <a:t>——</a:t>
            </a:r>
            <a:r>
              <a:rPr lang="zh-CN" altLang="en-US" dirty="0" smtClean="0"/>
              <a:t>一九三六年）</a:t>
            </a:r>
            <a:endParaRPr lang="en-US" altLang="zh-CN" dirty="0" smtClean="0"/>
          </a:p>
          <a:p>
            <a:pPr marL="0" indent="0">
              <a:buNone/>
            </a:pPr>
            <a:r>
              <a:rPr lang="en-US" altLang="zh-CN" dirty="0" smtClean="0"/>
              <a:t>6. </a:t>
            </a:r>
            <a:r>
              <a:rPr lang="zh-CN" altLang="en-US" dirty="0" smtClean="0"/>
              <a:t>吉隆坡</a:t>
            </a:r>
            <a:r>
              <a:rPr lang="en-US" altLang="zh-CN" dirty="0" smtClean="0"/>
              <a:t>——</a:t>
            </a:r>
            <a:r>
              <a:rPr lang="zh-CN" altLang="en-US" dirty="0" smtClean="0"/>
              <a:t>新加坡</a:t>
            </a:r>
            <a:endParaRPr lang="en-US" altLang="zh-CN" dirty="0" smtClean="0"/>
          </a:p>
          <a:p>
            <a:pPr marL="0" indent="0">
              <a:buNone/>
            </a:pPr>
            <a:endParaRPr lang="en-US" altLang="zh-CN" dirty="0" smtClean="0"/>
          </a:p>
          <a:p>
            <a:pPr marL="0" indent="0">
              <a:buNone/>
            </a:pPr>
            <a:endParaRPr lang="en-US" altLang="zh-CN" dirty="0" smtClean="0"/>
          </a:p>
          <a:p>
            <a:pPr marL="0" indent="0">
              <a:buNone/>
            </a:pPr>
            <a:endParaRPr lang="en-US" altLang="zh-CN" dirty="0" smtClean="0"/>
          </a:p>
          <a:p>
            <a:pPr marL="0" indent="0">
              <a:buNone/>
            </a:pPr>
            <a:endParaRPr lang="en-US" altLang="zh-CN" dirty="0" smtClean="0"/>
          </a:p>
          <a:p>
            <a:pPr marL="0" indent="0">
              <a:buNone/>
            </a:pPr>
            <a:endParaRPr lang="en-US" altLang="zh-CN" dirty="0" smtClean="0"/>
          </a:p>
          <a:p>
            <a:pPr marL="514350" indent="-514350">
              <a:buAutoNum type="arabicPeriod"/>
            </a:pP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2933971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省略号</a:t>
            </a:r>
            <a:endParaRPr lang="zh-TW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b="1" dirty="0" smtClean="0">
                <a:solidFill>
                  <a:srgbClr val="FF0000"/>
                </a:solidFill>
              </a:rPr>
              <a:t>用于表示引文中的省略。</a:t>
            </a:r>
            <a:endParaRPr lang="en-US" altLang="zh-CN" b="1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zh-CN" altLang="en-US" dirty="0" smtClean="0"/>
              <a:t>例子：</a:t>
            </a:r>
            <a:endParaRPr lang="en-US" altLang="zh-CN" dirty="0" smtClean="0"/>
          </a:p>
          <a:p>
            <a:pPr marL="0" indent="0">
              <a:buNone/>
            </a:pPr>
            <a:r>
              <a:rPr lang="en-US" altLang="zh-CN" dirty="0" smtClean="0"/>
              <a:t>1.</a:t>
            </a:r>
            <a:r>
              <a:rPr lang="zh-CN" altLang="en-US" dirty="0" smtClean="0"/>
              <a:t> 李泽厚在</a:t>
            </a:r>
            <a:r>
              <a:rPr lang="en-US" altLang="zh-CN" dirty="0" smtClean="0"/>
              <a:t>《</a:t>
            </a:r>
            <a:r>
              <a:rPr lang="zh-CN" altLang="en-US" dirty="0" smtClean="0"/>
              <a:t>美的历程</a:t>
            </a:r>
            <a:r>
              <a:rPr lang="en-US" altLang="zh-CN" dirty="0" smtClean="0"/>
              <a:t>》</a:t>
            </a:r>
            <a:r>
              <a:rPr lang="zh-CN" altLang="en-US" dirty="0" smtClean="0"/>
              <a:t>一书中</a:t>
            </a:r>
            <a:r>
              <a:rPr lang="zh-CN" altLang="en-US" dirty="0"/>
              <a:t>谈到汉</a:t>
            </a:r>
            <a:r>
              <a:rPr lang="zh-CN" altLang="en-US" dirty="0" smtClean="0"/>
              <a:t>代艺术的</a:t>
            </a:r>
            <a:r>
              <a:rPr lang="zh-CN" altLang="en-US" dirty="0"/>
              <a:t>美学风格时说</a:t>
            </a:r>
            <a:r>
              <a:rPr lang="zh-CN" altLang="en-US" dirty="0" smtClean="0"/>
              <a:t>：“</a:t>
            </a:r>
            <a:r>
              <a:rPr lang="en-US" altLang="zh-CN" dirty="0" smtClean="0"/>
              <a:t>……</a:t>
            </a:r>
            <a:r>
              <a:rPr lang="zh-CN" altLang="en-US" dirty="0" smtClean="0"/>
              <a:t>没有细节，没有修饰，没有个性表达，也没有主观抒情。”</a:t>
            </a:r>
            <a:endParaRPr lang="en-US" altLang="zh-CN" dirty="0" smtClean="0"/>
          </a:p>
          <a:p>
            <a:pPr marL="0" indent="0">
              <a:buNone/>
            </a:pPr>
            <a:endParaRPr lang="en-US" altLang="zh-CN" dirty="0" smtClean="0"/>
          </a:p>
          <a:p>
            <a:pPr marL="0" indent="0">
              <a:buNone/>
            </a:pPr>
            <a:endParaRPr lang="en-US" altLang="zh-CN" dirty="0" smtClean="0"/>
          </a:p>
          <a:p>
            <a:pPr marL="0" indent="0">
              <a:buNone/>
            </a:pPr>
            <a:endParaRPr lang="en-US" altLang="zh-CN" dirty="0" smtClean="0"/>
          </a:p>
          <a:p>
            <a:pPr marL="0" indent="0">
              <a:buNone/>
            </a:pPr>
            <a:endParaRPr lang="en-US" altLang="zh-CN" dirty="0" smtClean="0"/>
          </a:p>
          <a:p>
            <a:pPr marL="514350" indent="-514350">
              <a:buAutoNum type="arabicPeriod"/>
            </a:pP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073029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省略号</a:t>
            </a:r>
            <a:endParaRPr lang="zh-TW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b="1" dirty="0" smtClean="0">
                <a:solidFill>
                  <a:srgbClr val="FF0000"/>
                </a:solidFill>
              </a:rPr>
              <a:t>用于标明列举时的省略。</a:t>
            </a:r>
            <a:endParaRPr lang="en-US" altLang="zh-CN" b="1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zh-CN" altLang="en-US" dirty="0" smtClean="0"/>
              <a:t>例子：</a:t>
            </a:r>
            <a:endParaRPr lang="en-US" altLang="zh-CN" dirty="0" smtClean="0"/>
          </a:p>
          <a:p>
            <a:pPr marL="0" indent="0">
              <a:buNone/>
            </a:pPr>
            <a:r>
              <a:rPr lang="en-US" altLang="zh-CN" dirty="0" smtClean="0"/>
              <a:t>2. </a:t>
            </a:r>
            <a:r>
              <a:rPr lang="zh-CN" altLang="en-US" dirty="0" smtClean="0"/>
              <a:t>动物园里有象、狮子、老虎、猴子</a:t>
            </a:r>
            <a:r>
              <a:rPr lang="en-US" altLang="zh-CN" dirty="0" smtClean="0"/>
              <a:t>……</a:t>
            </a:r>
            <a:r>
              <a:rPr lang="zh-CN" altLang="en-US" dirty="0" smtClean="0"/>
              <a:t>动物</a:t>
            </a:r>
            <a:endParaRPr lang="en-US" altLang="zh-CN" dirty="0" smtClean="0"/>
          </a:p>
          <a:p>
            <a:pPr marL="0" indent="0">
              <a:buNone/>
            </a:pPr>
            <a:r>
              <a:rPr lang="en-US" altLang="zh-CN" dirty="0"/>
              <a:t> </a:t>
            </a:r>
            <a:r>
              <a:rPr lang="en-US" altLang="zh-CN" dirty="0" smtClean="0"/>
              <a:t>   </a:t>
            </a:r>
            <a:r>
              <a:rPr lang="zh-CN" altLang="en-US" dirty="0" smtClean="0"/>
              <a:t>多得数不清。</a:t>
            </a:r>
            <a:endParaRPr lang="en-US" altLang="zh-CN" dirty="0" smtClean="0"/>
          </a:p>
          <a:p>
            <a:pPr marL="514350" indent="-514350">
              <a:buAutoNum type="arabicPeriod"/>
            </a:pPr>
            <a:endParaRPr lang="en-US" altLang="zh-CN" dirty="0" smtClean="0"/>
          </a:p>
          <a:p>
            <a:pPr marL="0" indent="0">
              <a:buNone/>
            </a:pPr>
            <a:endParaRPr lang="en-US" altLang="zh-CN" dirty="0" smtClean="0"/>
          </a:p>
          <a:p>
            <a:pPr marL="0" indent="0">
              <a:buNone/>
            </a:pPr>
            <a:endParaRPr lang="en-US" altLang="zh-CN" dirty="0" smtClean="0"/>
          </a:p>
          <a:p>
            <a:pPr marL="0" indent="0">
              <a:buNone/>
            </a:pPr>
            <a:endParaRPr lang="en-US" altLang="zh-CN" dirty="0" smtClean="0"/>
          </a:p>
          <a:p>
            <a:pPr marL="0" indent="0">
              <a:buNone/>
            </a:pPr>
            <a:endParaRPr lang="en-US" altLang="zh-CN" dirty="0" smtClean="0"/>
          </a:p>
          <a:p>
            <a:pPr marL="514350" indent="-514350">
              <a:buAutoNum type="arabicPeriod"/>
            </a:pP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2913311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省略号</a:t>
            </a:r>
            <a:endParaRPr lang="zh-TW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b="1" dirty="0" smtClean="0">
                <a:solidFill>
                  <a:srgbClr val="FF0000"/>
                </a:solidFill>
              </a:rPr>
              <a:t>用于标明重复语句的省略。</a:t>
            </a:r>
            <a:endParaRPr lang="en-US" altLang="zh-CN" b="1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zh-CN" altLang="en-US" dirty="0" smtClean="0"/>
              <a:t>例子：</a:t>
            </a:r>
            <a:endParaRPr lang="en-US" altLang="zh-CN" dirty="0" smtClean="0"/>
          </a:p>
          <a:p>
            <a:pPr marL="0" indent="0">
              <a:buNone/>
            </a:pPr>
            <a:r>
              <a:rPr lang="en-US" altLang="zh-CN" dirty="0" smtClean="0"/>
              <a:t>3. </a:t>
            </a:r>
            <a:r>
              <a:rPr lang="zh-CN" altLang="en-US" dirty="0"/>
              <a:t>羽球</a:t>
            </a:r>
            <a:r>
              <a:rPr lang="zh-CN" altLang="en-US" dirty="0" smtClean="0"/>
              <a:t>场上响亮地传来：“李宗伟</a:t>
            </a:r>
            <a:r>
              <a:rPr lang="en-US" altLang="zh-CN" dirty="0" smtClean="0"/>
              <a:t>——</a:t>
            </a:r>
            <a:r>
              <a:rPr lang="zh-CN" altLang="en-US" dirty="0" smtClean="0"/>
              <a:t>加油</a:t>
            </a:r>
            <a:r>
              <a:rPr lang="en-US" altLang="zh-CN" dirty="0" smtClean="0"/>
              <a:t>……</a:t>
            </a:r>
            <a:r>
              <a:rPr lang="zh-CN" altLang="en-US" dirty="0"/>
              <a:t>李宗伟</a:t>
            </a:r>
            <a:r>
              <a:rPr lang="en-US" altLang="zh-CN" dirty="0" smtClean="0"/>
              <a:t>——</a:t>
            </a:r>
            <a:r>
              <a:rPr lang="zh-CN" altLang="en-US" dirty="0" smtClean="0"/>
              <a:t>加油</a:t>
            </a:r>
            <a:r>
              <a:rPr lang="en-US" altLang="zh-CN" dirty="0" smtClean="0"/>
              <a:t>……</a:t>
            </a:r>
            <a:r>
              <a:rPr lang="zh-CN" altLang="en-US" dirty="0" smtClean="0"/>
              <a:t>”的喊声。</a:t>
            </a:r>
            <a:endParaRPr lang="en-US" altLang="zh-CN" dirty="0" smtClean="0"/>
          </a:p>
          <a:p>
            <a:pPr marL="514350" indent="-514350">
              <a:buAutoNum type="arabicPeriod"/>
            </a:pPr>
            <a:endParaRPr lang="en-US" altLang="zh-CN" dirty="0" smtClean="0"/>
          </a:p>
          <a:p>
            <a:pPr marL="0" indent="0">
              <a:buNone/>
            </a:pPr>
            <a:endParaRPr lang="en-US" altLang="zh-CN" dirty="0" smtClean="0"/>
          </a:p>
          <a:p>
            <a:pPr marL="0" indent="0">
              <a:buNone/>
            </a:pPr>
            <a:endParaRPr lang="en-US" altLang="zh-CN" dirty="0" smtClean="0"/>
          </a:p>
          <a:p>
            <a:pPr marL="0" indent="0">
              <a:buNone/>
            </a:pPr>
            <a:endParaRPr lang="en-US" altLang="zh-CN" dirty="0" smtClean="0"/>
          </a:p>
          <a:p>
            <a:pPr marL="0" indent="0">
              <a:buNone/>
            </a:pPr>
            <a:endParaRPr lang="en-US" altLang="zh-CN" dirty="0" smtClean="0"/>
          </a:p>
          <a:p>
            <a:pPr marL="514350" indent="-514350">
              <a:buAutoNum type="arabicPeriod"/>
            </a:pP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16262231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省略号</a:t>
            </a:r>
            <a:endParaRPr lang="zh-TW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b="1" dirty="0" smtClean="0">
                <a:solidFill>
                  <a:srgbClr val="FF0000"/>
                </a:solidFill>
              </a:rPr>
              <a:t>用于标明数目递增的省略。</a:t>
            </a:r>
            <a:endParaRPr lang="en-US" altLang="zh-CN" b="1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zh-CN" altLang="en-US" dirty="0" smtClean="0"/>
              <a:t>例子：</a:t>
            </a:r>
            <a:endParaRPr lang="en-US" altLang="zh-CN" dirty="0" smtClean="0"/>
          </a:p>
          <a:p>
            <a:pPr marL="0" indent="0">
              <a:buNone/>
            </a:pPr>
            <a:r>
              <a:rPr lang="en-US" altLang="zh-CN" dirty="0"/>
              <a:t>4</a:t>
            </a:r>
            <a:r>
              <a:rPr lang="en-US" altLang="zh-CN" dirty="0" smtClean="0"/>
              <a:t>. </a:t>
            </a:r>
            <a:r>
              <a:rPr lang="zh-CN" altLang="en-US" dirty="0" smtClean="0"/>
              <a:t>一次，两次</a:t>
            </a:r>
            <a:r>
              <a:rPr lang="en-US" altLang="zh-CN" dirty="0" smtClean="0"/>
              <a:t>……</a:t>
            </a:r>
            <a:r>
              <a:rPr lang="zh-CN" altLang="en-US" dirty="0" smtClean="0"/>
              <a:t>头被窗台碰破了一次又一次，我终于站起来了，继而又迈出了一步，两步</a:t>
            </a:r>
            <a:r>
              <a:rPr lang="en-US" altLang="zh-CN" dirty="0" smtClean="0"/>
              <a:t>……</a:t>
            </a:r>
          </a:p>
          <a:p>
            <a:pPr marL="514350" indent="-514350">
              <a:buAutoNum type="arabicPeriod"/>
            </a:pPr>
            <a:endParaRPr lang="en-US" altLang="zh-CN" dirty="0" smtClean="0"/>
          </a:p>
          <a:p>
            <a:pPr marL="0" indent="0">
              <a:buNone/>
            </a:pPr>
            <a:endParaRPr lang="en-US" altLang="zh-CN" dirty="0" smtClean="0"/>
          </a:p>
          <a:p>
            <a:pPr marL="0" indent="0">
              <a:buNone/>
            </a:pPr>
            <a:endParaRPr lang="en-US" altLang="zh-CN" dirty="0" smtClean="0"/>
          </a:p>
          <a:p>
            <a:pPr marL="0" indent="0">
              <a:buNone/>
            </a:pPr>
            <a:endParaRPr lang="en-US" altLang="zh-CN" dirty="0" smtClean="0"/>
          </a:p>
          <a:p>
            <a:pPr marL="0" indent="0">
              <a:buNone/>
            </a:pPr>
            <a:endParaRPr lang="en-US" altLang="zh-CN" dirty="0" smtClean="0"/>
          </a:p>
          <a:p>
            <a:pPr marL="514350" indent="-514350">
              <a:buAutoNum type="arabicPeriod"/>
            </a:pP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03804541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省略号</a:t>
            </a:r>
            <a:endParaRPr lang="zh-TW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b="1" dirty="0" smtClean="0">
                <a:solidFill>
                  <a:srgbClr val="FF0000"/>
                </a:solidFill>
              </a:rPr>
              <a:t>语意未尽、意在言外的省略。</a:t>
            </a:r>
            <a:endParaRPr lang="en-US" altLang="zh-CN" b="1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zh-CN" altLang="en-US" dirty="0" smtClean="0"/>
              <a:t>例子：</a:t>
            </a:r>
            <a:endParaRPr lang="en-US" altLang="zh-CN" dirty="0" smtClean="0"/>
          </a:p>
          <a:p>
            <a:pPr marL="0" indent="0">
              <a:buNone/>
            </a:pPr>
            <a:r>
              <a:rPr lang="en-US" altLang="zh-CN" dirty="0" smtClean="0"/>
              <a:t>5. </a:t>
            </a:r>
            <a:r>
              <a:rPr lang="zh-CN" altLang="en-US" dirty="0" smtClean="0"/>
              <a:t>当黑夜又一次来临的时候，我将用生命点燃微笑，为我远行的孤寂灵魂唱起最后的歌</a:t>
            </a:r>
            <a:r>
              <a:rPr lang="en-US" altLang="zh-CN" dirty="0" smtClean="0"/>
              <a:t>……</a:t>
            </a:r>
          </a:p>
          <a:p>
            <a:pPr marL="514350" indent="-514350">
              <a:buAutoNum type="arabicPeriod"/>
            </a:pPr>
            <a:endParaRPr lang="en-US" altLang="zh-CN" dirty="0" smtClean="0"/>
          </a:p>
          <a:p>
            <a:pPr marL="0" indent="0">
              <a:buNone/>
            </a:pPr>
            <a:endParaRPr lang="en-US" altLang="zh-CN" dirty="0" smtClean="0"/>
          </a:p>
          <a:p>
            <a:pPr marL="0" indent="0">
              <a:buNone/>
            </a:pPr>
            <a:endParaRPr lang="en-US" altLang="zh-CN" dirty="0" smtClean="0"/>
          </a:p>
          <a:p>
            <a:pPr marL="0" indent="0">
              <a:buNone/>
            </a:pPr>
            <a:endParaRPr lang="en-US" altLang="zh-CN" dirty="0" smtClean="0"/>
          </a:p>
          <a:p>
            <a:pPr marL="0" indent="0">
              <a:buNone/>
            </a:pPr>
            <a:endParaRPr lang="en-US" altLang="zh-CN" dirty="0" smtClean="0"/>
          </a:p>
          <a:p>
            <a:pPr marL="514350" indent="-514350">
              <a:buAutoNum type="arabicPeriod"/>
            </a:pP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15796294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省略号</a:t>
            </a:r>
            <a:endParaRPr lang="zh-TW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b="1" dirty="0" smtClean="0">
                <a:solidFill>
                  <a:srgbClr val="FF0000"/>
                </a:solidFill>
              </a:rPr>
              <a:t>语意中断的省略。</a:t>
            </a:r>
            <a:endParaRPr lang="en-US" altLang="zh-CN" b="1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zh-CN" altLang="en-US" dirty="0" smtClean="0"/>
              <a:t>例子：</a:t>
            </a:r>
            <a:endParaRPr lang="en-US" altLang="zh-CN" dirty="0" smtClean="0"/>
          </a:p>
          <a:p>
            <a:pPr marL="0" indent="0">
              <a:buNone/>
            </a:pPr>
            <a:r>
              <a:rPr lang="en-US" altLang="zh-CN" dirty="0"/>
              <a:t>6</a:t>
            </a:r>
            <a:r>
              <a:rPr lang="en-US" altLang="zh-CN" dirty="0" smtClean="0"/>
              <a:t>. </a:t>
            </a:r>
            <a:r>
              <a:rPr lang="zh-CN" altLang="en-US" dirty="0" smtClean="0"/>
              <a:t>“没有卖</a:t>
            </a:r>
            <a:r>
              <a:rPr lang="en-US" altLang="zh-CN" dirty="0" smtClean="0"/>
              <a:t>……</a:t>
            </a:r>
            <a:r>
              <a:rPr lang="zh-CN" altLang="en-US" dirty="0" smtClean="0"/>
              <a:t>我送人了。”我觉得自己的声音有些发抖。</a:t>
            </a:r>
            <a:endParaRPr lang="en-US" altLang="zh-CN" dirty="0" smtClean="0"/>
          </a:p>
          <a:p>
            <a:pPr marL="514350" indent="-514350">
              <a:buAutoNum type="arabicPeriod"/>
            </a:pPr>
            <a:endParaRPr lang="en-US" altLang="zh-CN" dirty="0" smtClean="0"/>
          </a:p>
          <a:p>
            <a:pPr marL="0" indent="0">
              <a:buNone/>
            </a:pPr>
            <a:endParaRPr lang="en-US" altLang="zh-CN" dirty="0" smtClean="0"/>
          </a:p>
          <a:p>
            <a:pPr marL="0" indent="0">
              <a:buNone/>
            </a:pPr>
            <a:endParaRPr lang="en-US" altLang="zh-CN" dirty="0" smtClean="0"/>
          </a:p>
          <a:p>
            <a:pPr marL="0" indent="0">
              <a:buNone/>
            </a:pPr>
            <a:endParaRPr lang="en-US" altLang="zh-CN" dirty="0" smtClean="0"/>
          </a:p>
          <a:p>
            <a:pPr marL="0" indent="0">
              <a:buNone/>
            </a:pPr>
            <a:endParaRPr lang="en-US" altLang="zh-CN" dirty="0" smtClean="0"/>
          </a:p>
          <a:p>
            <a:pPr marL="514350" indent="-514350">
              <a:buAutoNum type="arabicPeriod"/>
            </a:pP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55865675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省略号</a:t>
            </a:r>
            <a:endParaRPr lang="zh-TW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b="1" dirty="0" smtClean="0">
                <a:solidFill>
                  <a:srgbClr val="FF0000"/>
                </a:solidFill>
              </a:rPr>
              <a:t>表示声音的断断续续。</a:t>
            </a:r>
            <a:endParaRPr lang="en-US" altLang="zh-CN" b="1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zh-CN" altLang="en-US" dirty="0" smtClean="0"/>
              <a:t>例子：</a:t>
            </a:r>
            <a:endParaRPr lang="en-US" altLang="zh-CN" dirty="0" smtClean="0"/>
          </a:p>
          <a:p>
            <a:pPr marL="0" indent="0">
              <a:buNone/>
            </a:pPr>
            <a:r>
              <a:rPr lang="en-US" altLang="zh-CN" dirty="0" smtClean="0"/>
              <a:t>7. </a:t>
            </a:r>
            <a:r>
              <a:rPr lang="zh-CN" altLang="en-US" dirty="0" smtClean="0"/>
              <a:t>“送给你，咱俩永远是好朋友</a:t>
            </a:r>
            <a:r>
              <a:rPr lang="en-US" altLang="zh-CN" dirty="0" smtClean="0"/>
              <a:t>……</a:t>
            </a:r>
            <a:r>
              <a:rPr lang="zh-CN" altLang="en-US" dirty="0" smtClean="0"/>
              <a:t>永远！”</a:t>
            </a:r>
            <a:endParaRPr lang="en-US" altLang="zh-CN" dirty="0" smtClean="0"/>
          </a:p>
          <a:p>
            <a:pPr marL="514350" indent="-514350">
              <a:buAutoNum type="arabicPeriod"/>
            </a:pPr>
            <a:endParaRPr lang="en-US" altLang="zh-CN" dirty="0" smtClean="0"/>
          </a:p>
          <a:p>
            <a:pPr marL="0" indent="0">
              <a:buNone/>
            </a:pPr>
            <a:endParaRPr lang="en-US" altLang="zh-CN" dirty="0" smtClean="0"/>
          </a:p>
          <a:p>
            <a:pPr marL="0" indent="0">
              <a:buNone/>
            </a:pPr>
            <a:endParaRPr lang="en-US" altLang="zh-CN" dirty="0" smtClean="0"/>
          </a:p>
          <a:p>
            <a:pPr marL="0" indent="0">
              <a:buNone/>
            </a:pPr>
            <a:endParaRPr lang="en-US" altLang="zh-CN" dirty="0" smtClean="0"/>
          </a:p>
          <a:p>
            <a:pPr marL="0" indent="0">
              <a:buNone/>
            </a:pPr>
            <a:endParaRPr lang="en-US" altLang="zh-CN" dirty="0" smtClean="0"/>
          </a:p>
          <a:p>
            <a:pPr marL="514350" indent="-514350">
              <a:buAutoNum type="arabicPeriod"/>
            </a:pP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07967268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省略号</a:t>
            </a:r>
            <a:endParaRPr lang="zh-TW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b="1" dirty="0" smtClean="0">
                <a:solidFill>
                  <a:srgbClr val="FF0000"/>
                </a:solidFill>
              </a:rPr>
              <a:t>表示声音的延长。</a:t>
            </a:r>
            <a:endParaRPr lang="en-US" altLang="zh-CN" b="1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zh-CN" altLang="en-US" dirty="0" smtClean="0"/>
              <a:t>例子：</a:t>
            </a:r>
            <a:endParaRPr lang="en-US" altLang="zh-CN" dirty="0" smtClean="0"/>
          </a:p>
          <a:p>
            <a:pPr marL="0" indent="0">
              <a:buNone/>
            </a:pPr>
            <a:r>
              <a:rPr lang="en-US" altLang="zh-CN" dirty="0"/>
              <a:t>8</a:t>
            </a:r>
            <a:r>
              <a:rPr lang="en-US" altLang="zh-CN" dirty="0" smtClean="0"/>
              <a:t>. </a:t>
            </a:r>
            <a:r>
              <a:rPr lang="zh-CN" altLang="en-US" dirty="0" smtClean="0"/>
              <a:t>“我</a:t>
            </a:r>
            <a:r>
              <a:rPr lang="en-US" altLang="zh-CN" dirty="0" smtClean="0"/>
              <a:t>……</a:t>
            </a:r>
            <a:r>
              <a:rPr lang="zh-CN" altLang="en-US" dirty="0" smtClean="0"/>
              <a:t>不</a:t>
            </a:r>
            <a:r>
              <a:rPr lang="en-US" altLang="zh-CN" dirty="0" smtClean="0"/>
              <a:t>……</a:t>
            </a:r>
            <a:r>
              <a:rPr lang="zh-CN" altLang="en-US" dirty="0" smtClean="0"/>
              <a:t>服</a:t>
            </a:r>
            <a:r>
              <a:rPr lang="en-US" altLang="zh-CN" dirty="0" smtClean="0"/>
              <a:t>……</a:t>
            </a:r>
            <a:r>
              <a:rPr lang="zh-CN" altLang="en-US" dirty="0" smtClean="0"/>
              <a:t>！”</a:t>
            </a:r>
            <a:endParaRPr lang="en-US" altLang="zh-CN" dirty="0" smtClean="0"/>
          </a:p>
          <a:p>
            <a:pPr marL="514350" indent="-514350">
              <a:buAutoNum type="arabicPeriod"/>
            </a:pPr>
            <a:endParaRPr lang="en-US" altLang="zh-CN" dirty="0" smtClean="0"/>
          </a:p>
          <a:p>
            <a:pPr marL="0" indent="0">
              <a:buNone/>
            </a:pPr>
            <a:endParaRPr lang="en-US" altLang="zh-CN" dirty="0" smtClean="0"/>
          </a:p>
          <a:p>
            <a:pPr marL="0" indent="0">
              <a:buNone/>
            </a:pPr>
            <a:endParaRPr lang="en-US" altLang="zh-CN" dirty="0" smtClean="0"/>
          </a:p>
          <a:p>
            <a:pPr marL="0" indent="0">
              <a:buNone/>
            </a:pPr>
            <a:endParaRPr lang="en-US" altLang="zh-CN" dirty="0" smtClean="0"/>
          </a:p>
          <a:p>
            <a:pPr marL="0" indent="0">
              <a:buNone/>
            </a:pPr>
            <a:endParaRPr lang="en-US" altLang="zh-CN" dirty="0" smtClean="0"/>
          </a:p>
          <a:p>
            <a:pPr marL="514350" indent="-514350">
              <a:buAutoNum type="arabicPeriod"/>
            </a:pP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0248887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324</TotalTime>
  <Words>1398</Words>
  <Application>Microsoft Office PowerPoint</Application>
  <PresentationFormat>On-screen Show (4:3)</PresentationFormat>
  <Paragraphs>211</Paragraphs>
  <Slides>25</Slides>
  <Notes>25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Office Theme</vt:lpstr>
      <vt:lpstr>正确使用标点符号</vt:lpstr>
      <vt:lpstr>句号</vt:lpstr>
      <vt:lpstr>句号</vt:lpstr>
      <vt:lpstr>句号</vt:lpstr>
      <vt:lpstr>句号</vt:lpstr>
      <vt:lpstr>逗号</vt:lpstr>
      <vt:lpstr>逗号</vt:lpstr>
      <vt:lpstr>逗号</vt:lpstr>
      <vt:lpstr>逗号</vt:lpstr>
      <vt:lpstr>顿号</vt:lpstr>
      <vt:lpstr>着重号</vt:lpstr>
      <vt:lpstr>连接号</vt:lpstr>
      <vt:lpstr>破折号</vt:lpstr>
      <vt:lpstr>破折号</vt:lpstr>
      <vt:lpstr>破折号</vt:lpstr>
      <vt:lpstr>破折号</vt:lpstr>
      <vt:lpstr>破折号</vt:lpstr>
      <vt:lpstr>省略号</vt:lpstr>
      <vt:lpstr>省略号</vt:lpstr>
      <vt:lpstr>省略号</vt:lpstr>
      <vt:lpstr>省略号</vt:lpstr>
      <vt:lpstr>省略号</vt:lpstr>
      <vt:lpstr>省略号</vt:lpstr>
      <vt:lpstr>省略号</vt:lpstr>
      <vt:lpstr>省略号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正确使用标点符号</dc:title>
  <dc:creator>obang</dc:creator>
  <cp:lastModifiedBy>obang</cp:lastModifiedBy>
  <cp:revision>24</cp:revision>
  <dcterms:created xsi:type="dcterms:W3CDTF">2013-09-23T01:38:07Z</dcterms:created>
  <dcterms:modified xsi:type="dcterms:W3CDTF">2013-10-03T03:24:04Z</dcterms:modified>
</cp:coreProperties>
</file>