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56" r:id="rId4"/>
    <p:sldId id="257" r:id="rId5"/>
    <p:sldId id="258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28A2420-168C-4C3F-9679-166BB9A2C0B4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4795645-498D-4B59-B24A-032A9657D1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6000" dirty="0" smtClean="0">
                <a:latin typeface="方正隶二_GBK" pitchFamily="65" charset="-122"/>
                <a:ea typeface="方正隶二_GBK" pitchFamily="65" charset="-122"/>
              </a:rPr>
              <a:t>《</a:t>
            </a:r>
            <a:r>
              <a:rPr lang="zh-CN" altLang="en-US" sz="6000" dirty="0" smtClean="0">
                <a:latin typeface="方正隶二_GBK" pitchFamily="65" charset="-122"/>
                <a:ea typeface="方正隶二_GBK" pitchFamily="65" charset="-122"/>
              </a:rPr>
              <a:t>流放是一种伤</a:t>
            </a:r>
            <a:r>
              <a:rPr lang="en-US" altLang="zh-CN" sz="6000" dirty="0" smtClean="0">
                <a:latin typeface="方正隶二_GBK" pitchFamily="65" charset="-122"/>
                <a:ea typeface="方正隶二_GBK" pitchFamily="65" charset="-122"/>
              </a:rPr>
              <a:t>》</a:t>
            </a:r>
            <a:endParaRPr lang="en-US" sz="6000" dirty="0">
              <a:latin typeface="方正隶二_GBK" pitchFamily="65" charset="-122"/>
              <a:ea typeface="方正隶二_GBK" pitchFamily="65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519247" y="2857461"/>
            <a:ext cx="6511131" cy="329259"/>
          </a:xfrm>
        </p:spPr>
        <p:txBody>
          <a:bodyPr>
            <a:noAutofit/>
          </a:bodyPr>
          <a:lstStyle/>
          <a:p>
            <a:r>
              <a:rPr lang="zh-CN" altLang="en-US" sz="4400" dirty="0" smtClean="0">
                <a:latin typeface="方正舒体_GBK" pitchFamily="65" charset="-122"/>
                <a:ea typeface="方正舒体_GBK" pitchFamily="65" charset="-122"/>
              </a:rPr>
              <a:t>温任平</a:t>
            </a:r>
            <a:endParaRPr lang="en-US" sz="4400" dirty="0">
              <a:latin typeface="方正舒体_GBK" pitchFamily="65" charset="-122"/>
              <a:ea typeface="方正舒体_GBK" pitchFamily="65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5260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775" y="3276600"/>
            <a:ext cx="2562225" cy="358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zh-CN" altLang="en-US" sz="4400" dirty="0" smtClean="0">
                <a:latin typeface="方正行楷_GBK" pitchFamily="65" charset="-122"/>
                <a:ea typeface="方正行楷_GBK" pitchFamily="65" charset="-122"/>
              </a:rPr>
              <a:t>温任平</a:t>
            </a:r>
            <a:endParaRPr lang="en-US" altLang="zh-CN" sz="4400" dirty="0" smtClean="0">
              <a:latin typeface="方正行楷_GBK" pitchFamily="65" charset="-122"/>
              <a:ea typeface="方正行楷_GBK" pitchFamily="65" charset="-122"/>
            </a:endParaRPr>
          </a:p>
          <a:p>
            <a:endParaRPr lang="en-US" dirty="0" smtClean="0">
              <a:latin typeface="方正行楷_GBK" pitchFamily="65" charset="-122"/>
              <a:ea typeface="方正行楷_GBK" pitchFamily="65" charset="-122"/>
            </a:endParaRPr>
          </a:p>
          <a:p>
            <a:r>
              <a:rPr lang="en-US" sz="2800" dirty="0" smtClean="0">
                <a:latin typeface="方正行楷_GBK" pitchFamily="65" charset="-122"/>
                <a:ea typeface="方正行楷_GBK" pitchFamily="65" charset="-122"/>
              </a:rPr>
              <a:t>1944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年生于霹雳州美罗</a:t>
            </a:r>
            <a:endParaRPr lang="en-US" altLang="zh-CN" sz="2800" dirty="0" smtClean="0">
              <a:latin typeface="方正行楷_GBK" pitchFamily="65" charset="-122"/>
              <a:ea typeface="方正行楷_GBK" pitchFamily="65" charset="-122"/>
            </a:endParaRPr>
          </a:p>
          <a:p>
            <a:endParaRPr lang="en-US" altLang="zh-CN" sz="2800" dirty="0" smtClean="0">
              <a:latin typeface="方正行楷_GBK" pitchFamily="65" charset="-122"/>
              <a:ea typeface="方正行楷_GBK" pitchFamily="65" charset="-122"/>
            </a:endParaRPr>
          </a:p>
          <a:p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大马著名诗人、散文家、文学评论高手</a:t>
            </a:r>
            <a:endParaRPr lang="en-US" altLang="zh-CN" sz="2800" dirty="0" smtClean="0">
              <a:latin typeface="方正行楷_GBK" pitchFamily="65" charset="-122"/>
              <a:ea typeface="方正行楷_GBK" pitchFamily="65" charset="-122"/>
            </a:endParaRPr>
          </a:p>
          <a:p>
            <a:endParaRPr lang="en-US" sz="2800" dirty="0" smtClean="0">
              <a:latin typeface="方正行楷_GBK" pitchFamily="65" charset="-122"/>
              <a:ea typeface="方正行楷_GBK" pitchFamily="65" charset="-122"/>
            </a:endParaRPr>
          </a:p>
          <a:p>
            <a:r>
              <a:rPr lang="en-US" sz="2800" dirty="0" smtClean="0">
                <a:latin typeface="方正行楷_GBK" pitchFamily="65" charset="-122"/>
                <a:ea typeface="方正行楷_GBK" pitchFamily="65" charset="-122"/>
              </a:rPr>
              <a:t>1972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年创立天狼星诗社，为社长</a:t>
            </a:r>
            <a:endParaRPr lang="en-US" altLang="zh-CN" sz="2800" dirty="0" smtClean="0">
              <a:latin typeface="方正行楷_GBK" pitchFamily="65" charset="-122"/>
              <a:ea typeface="方正行楷_GBK" pitchFamily="65" charset="-122"/>
            </a:endParaRPr>
          </a:p>
          <a:p>
            <a:endParaRPr lang="en-US" altLang="zh-CN" sz="2800" dirty="0">
              <a:latin typeface="方正行楷_GBK" pitchFamily="65" charset="-122"/>
              <a:ea typeface="方正行楷_GBK" pitchFamily="65" charset="-122"/>
            </a:endParaRPr>
          </a:p>
          <a:p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南洋现代诗人</a:t>
            </a:r>
            <a:endParaRPr lang="en-US" altLang="zh-CN" sz="2800" dirty="0" smtClean="0">
              <a:latin typeface="方正行楷_GBK" pitchFamily="65" charset="-122"/>
              <a:ea typeface="方正行楷_GBK" pitchFamily="65" charset="-122"/>
            </a:endParaRPr>
          </a:p>
          <a:p>
            <a:endParaRPr lang="en-US" sz="2800" dirty="0">
              <a:latin typeface="方正行楷_GBK" pitchFamily="65" charset="-122"/>
              <a:ea typeface="方正行楷_GBK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19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524000"/>
            <a:ext cx="6324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1 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我只是一个无名的歌者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2 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唱着重复过千万遍的歌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3 </a:t>
            </a:r>
            <a:r>
              <a:rPr lang="zh-CN" altLang="en-US" sz="2800" dirty="0" smtClean="0">
                <a:solidFill>
                  <a:srgbClr val="7030A0"/>
                </a:solidFill>
                <a:latin typeface="方正行楷_GBK" pitchFamily="65" charset="-122"/>
                <a:ea typeface="方正行楷_GBK" pitchFamily="65" charset="-122"/>
              </a:rPr>
              <a:t>那些歌词，我都熟悉得不能再熟悉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4 </a:t>
            </a:r>
            <a:r>
              <a:rPr lang="zh-CN" altLang="en-US" sz="2800" dirty="0" smtClean="0">
                <a:solidFill>
                  <a:srgbClr val="7030A0"/>
                </a:solidFill>
                <a:latin typeface="方正行楷_GBK" pitchFamily="65" charset="-122"/>
                <a:ea typeface="方正行楷_GBK" pitchFamily="65" charset="-122"/>
              </a:rPr>
              <a:t>那些歌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，血液似的川行在我的脉管里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5 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总要经过我底心脏，循环往复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6 </a:t>
            </a:r>
            <a:r>
              <a:rPr lang="zh-CN" altLang="en-US" sz="2800" dirty="0" smtClean="0">
                <a:solidFill>
                  <a:srgbClr val="7030A0"/>
                </a:solidFill>
                <a:latin typeface="方正行楷_GBK" pitchFamily="65" charset="-122"/>
                <a:ea typeface="方正行楷_GBK" pitchFamily="65" charset="-122"/>
              </a:rPr>
              <a:t>跳动，跳动，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微弱而亲切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7 </a:t>
            </a:r>
            <a:r>
              <a:rPr lang="zh-CN" altLang="en-US" sz="2800" dirty="0" smtClean="0">
                <a:solidFill>
                  <a:srgbClr val="7030A0"/>
                </a:solidFill>
                <a:latin typeface="方正行楷_GBK" pitchFamily="65" charset="-122"/>
                <a:ea typeface="方正行楷_GBK" pitchFamily="65" charset="-122"/>
              </a:rPr>
              <a:t>熟悉得再也不能熟悉</a:t>
            </a:r>
          </a:p>
          <a:p>
            <a:r>
              <a:rPr lang="en-US" altLang="zh-CN" sz="2800" dirty="0" smtClean="0">
                <a:latin typeface="方正行楷_GBK" pitchFamily="65" charset="-122"/>
                <a:ea typeface="方正行楷_GBK" pitchFamily="65" charset="-122"/>
              </a:rPr>
              <a:t>8 </a:t>
            </a:r>
            <a:r>
              <a:rPr lang="zh-CN" altLang="en-US" sz="2800" dirty="0" smtClean="0">
                <a:latin typeface="方正行楷_GBK" pitchFamily="65" charset="-122"/>
                <a:ea typeface="方正行楷_GBK" pitchFamily="65" charset="-122"/>
              </a:rPr>
              <a:t>我自己沙哑的喉咙里流出来的</a:t>
            </a:r>
          </a:p>
          <a:p>
            <a:endParaRPr lang="zh-CN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6836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476233"/>
            <a:ext cx="5943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9  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一声声悸动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10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在廉价的客栈里也唱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11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在热闹的街角也唱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12  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你听了，也许会觉得不耐烦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13  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然而我是一个流放于江湖的歌者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14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我真抱歉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不能唱一些些，令你展颜的歌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15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我真抱歉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，我没有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去懂得，去学习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16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那些快乐的，热烈的，流行的歌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17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我的歌词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是那么古老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18  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像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启体_GBK" pitchFamily="65" charset="-122"/>
                <a:ea typeface="方正启体_GBK" pitchFamily="65" charset="-122"/>
              </a:rPr>
              <a:t>一阕阕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失传了的</a:t>
            </a:r>
          </a:p>
          <a:p>
            <a:r>
              <a:rPr lang="en-US" altLang="zh-CN" sz="2400" b="1" dirty="0" smtClean="0">
                <a:latin typeface="方正启体_GBK" pitchFamily="65" charset="-122"/>
                <a:ea typeface="方正启体_GBK" pitchFamily="65" charset="-122"/>
              </a:rPr>
              <a:t>19  </a:t>
            </a:r>
            <a:r>
              <a:rPr lang="zh-CN" altLang="en-US" sz="2400" b="1" dirty="0" smtClean="0">
                <a:latin typeface="方正启体_GBK" pitchFamily="65" charset="-122"/>
                <a:ea typeface="方正启体_GBK" pitchFamily="65" charset="-122"/>
              </a:rPr>
              <a:t>唐代的乐府</a:t>
            </a:r>
          </a:p>
        </p:txBody>
      </p:sp>
    </p:spTree>
    <p:extLst>
      <p:ext uri="{BB962C8B-B14F-4D97-AF65-F5344CB8AC3E}">
        <p14:creationId xmlns:p14="http://schemas.microsoft.com/office/powerpoint/2010/main" val="835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676400"/>
            <a:ext cx="5943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20  </a:t>
            </a:r>
            <a:r>
              <a:rPr lang="zh-CN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我的愁伤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，</a:t>
            </a:r>
            <a:r>
              <a:rPr lang="zh-CN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一声声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阳关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21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我的爱，执著而肯定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22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从来就不曾改变过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23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纵使你不愿</a:t>
            </a:r>
            <a:r>
              <a:rPr lang="zh-CN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去听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，</a:t>
            </a:r>
            <a:r>
              <a:rPr lang="zh-CN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去关怀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24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那</a:t>
            </a:r>
            <a:r>
              <a:rPr lang="zh-CN" altLang="en-US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一下下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胡笳，十八拍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25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可曾偶尔拍醒了你躺在柔垫上的梦？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26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它们拍起掮在我胳膊上的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27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那个陈旧的包袱的灰尘</a:t>
            </a: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28  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_GBK" pitchFamily="65" charset="-122"/>
                <a:ea typeface="方正卡通_GBK" pitchFamily="65" charset="-122"/>
              </a:rPr>
              <a:t>胡笳十八拍，有一拍没一拍地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卡通_GBK" pitchFamily="65" charset="-122"/>
              <a:ea typeface="方正卡通_GBK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027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600200"/>
            <a:ext cx="63018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方正隶变_GBK" pitchFamily="65" charset="-122"/>
                <a:ea typeface="方正隶变_GBK" pitchFamily="65" charset="-122"/>
              </a:rPr>
              <a:t>29  </a:t>
            </a:r>
            <a:r>
              <a:rPr lang="zh-CN" altLang="en-US" sz="2400" b="1" dirty="0" smtClean="0">
                <a:latin typeface="方正隶变_GBK" pitchFamily="65" charset="-122"/>
                <a:ea typeface="方正隶变_GBK" pitchFamily="65" charset="-122"/>
              </a:rPr>
              <a:t>荒腔走调地，响在</a:t>
            </a:r>
          </a:p>
          <a:p>
            <a:r>
              <a:rPr lang="en-US" altLang="zh-CN" sz="2400" b="1" dirty="0" smtClean="0">
                <a:latin typeface="方正隶变_GBK" pitchFamily="65" charset="-122"/>
                <a:ea typeface="方正隶变_GBK" pitchFamily="65" charset="-122"/>
              </a:rPr>
              <a:t>30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隶变_GBK" pitchFamily="65" charset="-122"/>
                <a:ea typeface="方正隶变_GBK" pitchFamily="65" charset="-122"/>
              </a:rPr>
              <a:t>我暗哑的声音里，我周围哄笑的人群里</a:t>
            </a:r>
          </a:p>
          <a:p>
            <a:r>
              <a:rPr lang="en-US" altLang="zh-CN" sz="2400" b="1" dirty="0" smtClean="0">
                <a:latin typeface="方正隶变_GBK" pitchFamily="65" charset="-122"/>
                <a:ea typeface="方正隶变_GBK" pitchFamily="65" charset="-122"/>
              </a:rPr>
              <a:t>31  </a:t>
            </a:r>
            <a:r>
              <a:rPr lang="zh-CN" altLang="en-US" sz="2400" b="1" dirty="0" smtClean="0">
                <a:latin typeface="方正隶变_GBK" pitchFamily="65" charset="-122"/>
                <a:ea typeface="方正隶变_GBK" pitchFamily="65" charset="-122"/>
              </a:rPr>
              <a:t>然而我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隶变_GBK" pitchFamily="65" charset="-122"/>
                <a:ea typeface="方正隶变_GBK" pitchFamily="65" charset="-122"/>
              </a:rPr>
              <a:t>还记得走我的路，还在唱我底歌</a:t>
            </a:r>
          </a:p>
          <a:p>
            <a:r>
              <a:rPr lang="en-US" altLang="zh-CN" sz="2400" b="1" dirty="0" smtClean="0">
                <a:latin typeface="方正隶变_GBK" pitchFamily="65" charset="-122"/>
                <a:ea typeface="方正隶变_GBK" pitchFamily="65" charset="-122"/>
              </a:rPr>
              <a:t>32  </a:t>
            </a:r>
            <a:r>
              <a:rPr lang="zh-CN" altLang="en-US" sz="2400" b="1" dirty="0" smtClean="0">
                <a:latin typeface="方正隶变_GBK" pitchFamily="65" charset="-122"/>
                <a:ea typeface="方正隶变_GBK" pitchFamily="65" charset="-122"/>
              </a:rPr>
              <a:t>我只是一个独来独往的歌者</a:t>
            </a:r>
          </a:p>
          <a:p>
            <a:r>
              <a:rPr lang="en-US" altLang="zh-CN" sz="2400" b="1" dirty="0" smtClean="0">
                <a:latin typeface="方正隶变_GBK" pitchFamily="65" charset="-122"/>
                <a:ea typeface="方正隶变_GBK" pitchFamily="65" charset="-122"/>
              </a:rPr>
              <a:t>33  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隶变_GBK" pitchFamily="65" charset="-122"/>
                <a:ea typeface="方正隶变_GBK" pitchFamily="65" charset="-122"/>
              </a:rPr>
              <a:t>歌着，流放着，衰老着</a:t>
            </a:r>
            <a:r>
              <a:rPr lang="en-US" altLang="zh-CN" sz="2400" b="1" dirty="0" smtClean="0">
                <a:solidFill>
                  <a:srgbClr val="7030A0"/>
                </a:solidFill>
                <a:latin typeface="方正隶变_GBK" pitchFamily="65" charset="-122"/>
                <a:ea typeface="方正隶变_GBK" pitchFamily="65" charset="-122"/>
              </a:rPr>
              <a:t>……</a:t>
            </a:r>
          </a:p>
          <a:p>
            <a:pPr marL="457200" indent="-457200">
              <a:buAutoNum type="arabicPlain" startAt="34"/>
            </a:pPr>
            <a:r>
              <a:rPr lang="en-US" altLang="zh-CN" sz="2400" b="1" dirty="0" smtClean="0">
                <a:latin typeface="方正隶变_GBK" pitchFamily="65" charset="-122"/>
                <a:ea typeface="方正隶变_GBK" pitchFamily="65" charset="-122"/>
              </a:rPr>
              <a:t>……</a:t>
            </a:r>
            <a:r>
              <a:rPr lang="zh-CN" altLang="en-US" sz="2400" b="1" dirty="0" smtClean="0">
                <a:latin typeface="方正隶变_GBK" pitchFamily="65" charset="-122"/>
                <a:ea typeface="方正隶变_GBK" pitchFamily="65" charset="-122"/>
              </a:rPr>
              <a:t>疲倦，而且</a:t>
            </a:r>
            <a:r>
              <a:rPr lang="zh-CN" altLang="en-US" sz="2400" b="1" dirty="0" smtClean="0">
                <a:solidFill>
                  <a:srgbClr val="7030A0"/>
                </a:solidFill>
                <a:latin typeface="方正隶变_GBK" pitchFamily="65" charset="-122"/>
                <a:ea typeface="方正隶变_GBK" pitchFamily="65" charset="-122"/>
              </a:rPr>
              <a:t>受伤着</a:t>
            </a:r>
            <a:endParaRPr lang="en-US" altLang="zh-CN" sz="2400" b="1" dirty="0" smtClean="0">
              <a:solidFill>
                <a:srgbClr val="7030A0"/>
              </a:solidFill>
              <a:latin typeface="方正隶变_GBK" pitchFamily="65" charset="-122"/>
              <a:ea typeface="方正隶变_GBK" pitchFamily="65" charset="-122"/>
            </a:endParaRPr>
          </a:p>
          <a:p>
            <a:pPr marL="457200" indent="-457200">
              <a:buAutoNum type="arabicPlain" startAt="34"/>
            </a:pPr>
            <a:endParaRPr lang="en-US" sz="2400" b="1" dirty="0" smtClean="0">
              <a:latin typeface="方正隶变_GBK" pitchFamily="65" charset="-122"/>
              <a:ea typeface="方正隶变_GBK" pitchFamily="65" charset="-122"/>
            </a:endParaRPr>
          </a:p>
          <a:p>
            <a:pPr marL="457200" indent="-457200">
              <a:buAutoNum type="arabicPlain" startAt="34"/>
            </a:pPr>
            <a:endParaRPr lang="en-US" sz="2400" b="1" dirty="0" smtClean="0">
              <a:latin typeface="方正隶变_GBK" pitchFamily="65" charset="-122"/>
              <a:ea typeface="方正隶变_GBK" pitchFamily="65" charset="-122"/>
            </a:endParaRPr>
          </a:p>
          <a:p>
            <a:pPr algn="ctr"/>
            <a:r>
              <a:rPr lang="zh-CN" alt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_GBK" pitchFamily="65" charset="-122"/>
                <a:ea typeface="方正隶变_GBK" pitchFamily="65" charset="-122"/>
              </a:rPr>
              <a:t>无分段落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隶变_GBK" pitchFamily="65" charset="-122"/>
              <a:ea typeface="方正隶变_GBK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7503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5863" y="381000"/>
            <a:ext cx="59522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方正硬笔楷书_GBK" pitchFamily="65" charset="-122"/>
                <a:ea typeface="方正硬笔楷书_GBK" pitchFamily="65" charset="-122"/>
              </a:rPr>
              <a:t>语调悲凉，读之令人黯然神伤。</a:t>
            </a:r>
            <a:endParaRPr lang="en-US" altLang="zh-CN" sz="3200" b="1" cap="none" spc="0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方正硬笔楷书_GBK" pitchFamily="65" charset="-122"/>
              <a:ea typeface="方正硬笔楷书_GBK" pitchFamily="65" charset="-122"/>
            </a:endParaRPr>
          </a:p>
          <a:p>
            <a:pPr algn="ctr"/>
            <a:r>
              <a:rPr lang="zh-CN" alt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方正硬笔楷书_GBK" pitchFamily="65" charset="-122"/>
                <a:ea typeface="方正硬笔楷书_GBK" pitchFamily="65" charset="-122"/>
              </a:rPr>
              <a:t>以“无名歌者”的口吻，</a:t>
            </a:r>
            <a:endParaRPr lang="en-US" altLang="zh-CN" sz="32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方正硬笔楷书_GBK" pitchFamily="65" charset="-122"/>
              <a:ea typeface="方正硬笔楷书_GBK" pitchFamily="65" charset="-122"/>
            </a:endParaRPr>
          </a:p>
          <a:p>
            <a:pPr algn="ctr"/>
            <a:r>
              <a:rPr lang="zh-CN" alt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方正硬笔楷书_GBK" pitchFamily="65" charset="-122"/>
                <a:ea typeface="方正硬笔楷书_GBK" pitchFamily="65" charset="-122"/>
              </a:rPr>
              <a:t>吟唱古老而哀伤的曲调。</a:t>
            </a:r>
            <a:endParaRPr lang="en-US" sz="32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方正硬笔楷书_GBK" pitchFamily="65" charset="-122"/>
              <a:ea typeface="方正硬笔楷书_GBK" pitchFamily="65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895600"/>
            <a:ext cx="649087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流行体_GBK" pitchFamily="65" charset="-122"/>
                <a:ea typeface="方正流行体_GBK" pitchFamily="65" charset="-122"/>
              </a:rPr>
              <a:t>歌者“但伤知音稀”</a:t>
            </a:r>
            <a:endParaRPr lang="en-US" altLang="zh-CN" sz="32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流行体_GBK" pitchFamily="65" charset="-122"/>
              <a:ea typeface="方正流行体_GBK" pitchFamily="65" charset="-122"/>
            </a:endParaRPr>
          </a:p>
          <a:p>
            <a:pPr algn="ctr"/>
            <a:r>
              <a:rPr lang="zh-CN" altLang="en-US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流行体_GBK" pitchFamily="65" charset="-122"/>
                <a:ea typeface="方正流行体_GBK" pitchFamily="65" charset="-122"/>
              </a:rPr>
              <a:t>的伤痛无奈，却“执着而肯定”</a:t>
            </a:r>
            <a:endParaRPr lang="en-US" altLang="zh-CN" sz="32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流行体_GBK" pitchFamily="65" charset="-122"/>
              <a:ea typeface="方正流行体_GBK" pitchFamily="65" charset="-122"/>
            </a:endParaRPr>
          </a:p>
          <a:p>
            <a:pPr algn="ctr"/>
            <a:r>
              <a:rPr lang="zh-CN" altLang="en-US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流行体_GBK" pitchFamily="65" charset="-122"/>
                <a:ea typeface="方正流行体_GBK" pitchFamily="65" charset="-122"/>
              </a:rPr>
              <a:t>“从来就不曾改变过”。</a:t>
            </a:r>
            <a:endParaRPr lang="en-US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流行体_GBK" pitchFamily="65" charset="-122"/>
              <a:ea typeface="方正流行体_GBK" pitchFamily="65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36852" y="5636146"/>
            <a:ext cx="62071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方正毡笔黑_GBK" pitchFamily="65" charset="-122"/>
                <a:ea typeface="方正毡笔黑_GBK" pitchFamily="65" charset="-122"/>
              </a:rPr>
              <a:t>运用大量重叠句，反复吟唱。</a:t>
            </a:r>
            <a:endParaRPr lang="en-US" altLang="zh-CN" sz="36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方正毡笔黑_GBK" pitchFamily="65" charset="-122"/>
              <a:ea typeface="方正毡笔黑_GBK" pitchFamily="65" charset="-122"/>
            </a:endParaRPr>
          </a:p>
          <a:p>
            <a:pPr algn="ctr"/>
            <a:r>
              <a:rPr lang="zh-CN" altLang="en-US" sz="3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方正毡笔黑_GBK" pitchFamily="65" charset="-122"/>
                <a:ea typeface="方正毡笔黑_GBK" pitchFamily="65" charset="-122"/>
              </a:rPr>
              <a:t>“唱着重复过千万遍”</a:t>
            </a:r>
            <a:endParaRPr lang="en-US" sz="3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方正毡笔黑_GBK" pitchFamily="65" charset="-122"/>
              <a:ea typeface="方正毡笔黑_GBK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7187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7212"/>
            <a:ext cx="3480440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方正黄草_GBK" pitchFamily="65" charset="-122"/>
                <a:ea typeface="方正黄草_GBK" pitchFamily="65" charset="-122"/>
              </a:rPr>
              <a:t>诗人坚持自己的</a:t>
            </a:r>
            <a:endParaRPr lang="en-US" altLang="zh-CN" sz="32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方正黄草_GBK" pitchFamily="65" charset="-122"/>
              <a:ea typeface="方正黄草_GBK" pitchFamily="65" charset="-122"/>
            </a:endParaRPr>
          </a:p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方正黄草_GBK" pitchFamily="65" charset="-122"/>
                <a:ea typeface="方正黄草_GBK" pitchFamily="65" charset="-122"/>
              </a:rPr>
              <a:t>想法和理念，</a:t>
            </a:r>
            <a:endParaRPr lang="en-US" altLang="zh-CN" sz="32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方正黄草_GBK" pitchFamily="65" charset="-122"/>
              <a:ea typeface="方正黄草_GBK" pitchFamily="65" charset="-122"/>
            </a:endParaRPr>
          </a:p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方正黄草_GBK" pitchFamily="65" charset="-122"/>
                <a:ea typeface="方正黄草_GBK" pitchFamily="65" charset="-122"/>
              </a:rPr>
              <a:t>使其不愿随波逐流</a:t>
            </a:r>
            <a:endParaRPr lang="en-US" altLang="zh-CN" sz="32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方正黄草_GBK" pitchFamily="65" charset="-122"/>
              <a:ea typeface="方正黄草_GBK" pitchFamily="65" charset="-122"/>
            </a:endParaRPr>
          </a:p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方正黄草_GBK" pitchFamily="65" charset="-122"/>
                <a:ea typeface="方正黄草_GBK" pitchFamily="65" charset="-122"/>
              </a:rPr>
              <a:t>委屈自己，</a:t>
            </a:r>
            <a:endParaRPr lang="en-US" altLang="zh-CN" sz="32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方正黄草_GBK" pitchFamily="65" charset="-122"/>
              <a:ea typeface="方正黄草_GBK" pitchFamily="65" charset="-122"/>
            </a:endParaRPr>
          </a:p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方正黄草_GBK" pitchFamily="65" charset="-122"/>
                <a:ea typeface="方正黄草_GBK" pitchFamily="65" charset="-122"/>
              </a:rPr>
              <a:t>也不屑趋炎附势</a:t>
            </a:r>
            <a:endParaRPr lang="en-US" altLang="zh-CN" sz="32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方正黄草_GBK" pitchFamily="65" charset="-122"/>
              <a:ea typeface="方正黄草_GBK" pitchFamily="65" charset="-122"/>
            </a:endParaRPr>
          </a:p>
          <a:p>
            <a:pPr algn="ctr"/>
            <a:r>
              <a:rPr lang="zh-CN" altLang="en-US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方正黄草_GBK" pitchFamily="65" charset="-122"/>
                <a:ea typeface="方正黄草_GBK" pitchFamily="65" charset="-122"/>
              </a:rPr>
              <a:t>去讨好大家。</a:t>
            </a:r>
            <a:endParaRPr lang="en-US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方正黄草_GBK" pitchFamily="65" charset="-122"/>
              <a:ea typeface="方正黄草_GBK" pitchFamily="65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248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75" y="3733800"/>
            <a:ext cx="485742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方正瘦金书_GBK" pitchFamily="65" charset="-122"/>
                <a:ea typeface="方正瘦金书_GBK" pitchFamily="65" charset="-122"/>
              </a:rPr>
              <a:t>对理想有坚持，</a:t>
            </a:r>
            <a:endParaRPr lang="en-US" altLang="zh-CN" sz="32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方正瘦金书_GBK" pitchFamily="65" charset="-122"/>
              <a:ea typeface="方正瘦金书_GBK" pitchFamily="65" charset="-122"/>
            </a:endParaRPr>
          </a:p>
          <a:p>
            <a:pPr algn="ctr"/>
            <a:r>
              <a:rPr lang="zh-CN" altLang="en-US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方正瘦金书_GBK" pitchFamily="65" charset="-122"/>
                <a:ea typeface="方正瘦金书_GBK" pitchFamily="65" charset="-122"/>
              </a:rPr>
              <a:t>与流行时代有脱节。</a:t>
            </a:r>
            <a:endParaRPr lang="en-US" altLang="zh-CN" sz="32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方正瘦金书_GBK" pitchFamily="65" charset="-122"/>
              <a:ea typeface="方正瘦金书_GBK" pitchFamily="65" charset="-122"/>
            </a:endParaRPr>
          </a:p>
          <a:p>
            <a:pPr algn="ctr"/>
            <a:r>
              <a:rPr lang="zh-CN" altLang="en-US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方正瘦金书_GBK" pitchFamily="65" charset="-122"/>
                <a:ea typeface="方正瘦金书_GBK" pitchFamily="65" charset="-122"/>
              </a:rPr>
              <a:t>于是选择“自我流放”，</a:t>
            </a:r>
            <a:endParaRPr lang="en-US" altLang="zh-CN" sz="3200" b="1" spc="100" dirty="0" smtClean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方正瘦金书_GBK" pitchFamily="65" charset="-122"/>
              <a:ea typeface="方正瘦金书_GBK" pitchFamily="65" charset="-122"/>
            </a:endParaRPr>
          </a:p>
          <a:p>
            <a:pPr algn="ctr"/>
            <a:r>
              <a:rPr lang="zh-CN" altLang="en-US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方正瘦金书_GBK" pitchFamily="65" charset="-122"/>
                <a:ea typeface="方正瘦金书_GBK" pitchFamily="65" charset="-122"/>
              </a:rPr>
              <a:t>被社会流放。</a:t>
            </a:r>
            <a:endParaRPr lang="en-US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方正瘦金书_GBK" pitchFamily="65" charset="-122"/>
              <a:ea typeface="方正瘦金书_GBK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4172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62</TotalTime>
  <Words>644</Words>
  <Application>Microsoft Office PowerPoint</Application>
  <PresentationFormat>On-screen Show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Angles</vt:lpstr>
      <vt:lpstr>《流放是一种伤》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POU YING EN</dc:creator>
  <cp:lastModifiedBy>POU YING EN</cp:lastModifiedBy>
  <cp:revision>13</cp:revision>
  <dcterms:created xsi:type="dcterms:W3CDTF">2014-06-25T00:51:46Z</dcterms:created>
  <dcterms:modified xsi:type="dcterms:W3CDTF">2014-06-26T23:51:31Z</dcterms:modified>
</cp:coreProperties>
</file>